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 id="2147483661" r:id="rId2"/>
  </p:sldMasterIdLst>
  <p:notesMasterIdLst>
    <p:notesMasterId r:id="rId17"/>
  </p:notesMasterIdLst>
  <p:handoutMasterIdLst>
    <p:handoutMasterId r:id="rId18"/>
  </p:handoutMasterIdLst>
  <p:sldIdLst>
    <p:sldId id="259" r:id="rId3"/>
    <p:sldId id="264" r:id="rId4"/>
    <p:sldId id="321" r:id="rId5"/>
    <p:sldId id="280" r:id="rId6"/>
    <p:sldId id="301" r:id="rId7"/>
    <p:sldId id="322" r:id="rId8"/>
    <p:sldId id="308" r:id="rId9"/>
    <p:sldId id="282" r:id="rId10"/>
    <p:sldId id="318" r:id="rId11"/>
    <p:sldId id="309" r:id="rId12"/>
    <p:sldId id="320" r:id="rId13"/>
    <p:sldId id="304" r:id="rId14"/>
    <p:sldId id="315" r:id="rId15"/>
    <p:sldId id="268" r:id="rId16"/>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Virginia Tech" id="{EF1B8CD1-4DC2-4694-BC1F-6CF013FB394E}">
          <p14:sldIdLst>
            <p14:sldId id="259"/>
            <p14:sldId id="264"/>
            <p14:sldId id="321"/>
            <p14:sldId id="280"/>
            <p14:sldId id="301"/>
            <p14:sldId id="322"/>
            <p14:sldId id="308"/>
            <p14:sldId id="282"/>
            <p14:sldId id="318"/>
            <p14:sldId id="309"/>
            <p14:sldId id="320"/>
            <p14:sldId id="304"/>
            <p14:sldId id="315"/>
            <p14:sldId id="268"/>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604F27E-8229-41CF-A8A8-ACC0C4F785B8}">
  <a:tblStyle styleId="{5604F27E-8229-41CF-A8A8-ACC0C4F785B8}" styleName="Table_0">
    <a:wholeTbl>
      <a:tcTxStyle b="off" i="off">
        <a:font>
          <a:latin typeface="Arial"/>
          <a:ea typeface="Arial"/>
          <a:cs typeface="Arial"/>
        </a:font>
        <a:schemeClr val="dk1"/>
      </a:tcTxStyle>
      <a:tcStyle>
        <a:tcBdr>
          <a:left>
            <a:ln w="12700" cap="flat" cmpd="sng">
              <a:solidFill>
                <a:schemeClr val="dk1"/>
              </a:solidFill>
              <a:prstDash val="solid"/>
              <a:round/>
              <a:headEnd type="none" w="sm" len="sm"/>
              <a:tailEnd type="none" w="sm" len="sm"/>
            </a:ln>
          </a:left>
          <a:right>
            <a:ln w="12700" cap="flat" cmpd="sng">
              <a:solidFill>
                <a:schemeClr val="dk1"/>
              </a:solidFill>
              <a:prstDash val="solid"/>
              <a:round/>
              <a:headEnd type="none" w="sm" len="sm"/>
              <a:tailEnd type="none" w="sm" len="sm"/>
            </a:ln>
          </a:right>
          <a:top>
            <a:ln w="12700" cap="flat" cmpd="sng">
              <a:solidFill>
                <a:schemeClr val="dk1"/>
              </a:solidFill>
              <a:prstDash val="solid"/>
              <a:round/>
              <a:headEnd type="none" w="sm" len="sm"/>
              <a:tailEnd type="none" w="sm" len="sm"/>
            </a:ln>
          </a:top>
          <a:bottom>
            <a:ln w="12700" cap="flat" cmpd="sng">
              <a:solidFill>
                <a:schemeClr val="dk1"/>
              </a:solidFill>
              <a:prstDash val="solid"/>
              <a:round/>
              <a:headEnd type="none" w="sm" len="sm"/>
              <a:tailEnd type="none" w="sm" len="sm"/>
            </a:ln>
          </a:bottom>
          <a:insideH>
            <a:ln w="12700" cap="flat" cmpd="sng">
              <a:solidFill>
                <a:schemeClr val="dk1"/>
              </a:solidFill>
              <a:prstDash val="solid"/>
              <a:round/>
              <a:headEnd type="none" w="sm" len="sm"/>
              <a:tailEnd type="none" w="sm" len="sm"/>
            </a:ln>
          </a:insideH>
          <a:insideV>
            <a:ln w="12700" cap="flat" cmpd="sng">
              <a:solidFill>
                <a:schemeClr val="dk1"/>
              </a:solidFill>
              <a:prstDash val="solid"/>
              <a:round/>
              <a:headEnd type="none" w="sm" len="sm"/>
              <a:tailEnd type="none" w="sm" len="sm"/>
            </a:ln>
          </a:insideV>
        </a:tcBdr>
        <a:fill>
          <a:solidFill>
            <a:srgbClr val="FFFFFF">
              <a:alpha val="0"/>
            </a:srgbClr>
          </a:solidFill>
        </a:fill>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9542" autoAdjust="0"/>
    <p:restoredTop sz="62162" autoAdjust="0"/>
  </p:normalViewPr>
  <p:slideViewPr>
    <p:cSldViewPr snapToGrid="0">
      <p:cViewPr>
        <p:scale>
          <a:sx n="41" d="100"/>
          <a:sy n="41" d="100"/>
        </p:scale>
        <p:origin x="688" y="20"/>
      </p:cViewPr>
      <p:guideLst/>
    </p:cSldViewPr>
  </p:slideViewPr>
  <p:outlineViewPr>
    <p:cViewPr>
      <p:scale>
        <a:sx n="33" d="100"/>
        <a:sy n="33" d="100"/>
      </p:scale>
      <p:origin x="0" y="0"/>
    </p:cViewPr>
    <p:sldLst>
      <p:sld r:id="rId1" collapse="1"/>
    </p:sldLst>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114" d="100"/>
          <a:sy n="114" d="100"/>
        </p:scale>
        <p:origin x="3360" y="17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_rels/viewProps.xml.rels><?xml version="1.0" encoding="UTF-8" standalone="yes"?>
<Relationships xmlns="http://schemas.openxmlformats.org/package/2006/relationships"><Relationship Id="rId1" Type="http://schemas.openxmlformats.org/officeDocument/2006/relationships/slide" Target="slides/slide1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59D47D4-F291-4FE6-A337-7C7FF2C433F5}"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n-US"/>
        </a:p>
      </dgm:t>
    </dgm:pt>
    <dgm:pt modelId="{E3F98687-028B-41E1-8901-7D050CEE7BBB}">
      <dgm:prSet phldrT="[Text]"/>
      <dgm:spPr/>
      <dgm:t>
        <a:bodyPr/>
        <a:lstStyle/>
        <a:p>
          <a:r>
            <a:rPr lang="en-US" b="1" dirty="0"/>
            <a:t>Transfer Pathways and Success Metrics</a:t>
          </a:r>
          <a:endParaRPr lang="en-US" dirty="0"/>
        </a:p>
      </dgm:t>
    </dgm:pt>
    <dgm:pt modelId="{FB0D1802-4AD9-440B-BB91-9116D05FCB10}" type="parTrans" cxnId="{43B6D035-CDC9-4D7E-A869-3A75BF180668}">
      <dgm:prSet/>
      <dgm:spPr/>
      <dgm:t>
        <a:bodyPr/>
        <a:lstStyle/>
        <a:p>
          <a:endParaRPr lang="en-US"/>
        </a:p>
      </dgm:t>
    </dgm:pt>
    <dgm:pt modelId="{45929358-D75D-4D67-A478-72F262BA9855}" type="sibTrans" cxnId="{43B6D035-CDC9-4D7E-A869-3A75BF180668}">
      <dgm:prSet/>
      <dgm:spPr/>
      <dgm:t>
        <a:bodyPr/>
        <a:lstStyle/>
        <a:p>
          <a:endParaRPr lang="en-US"/>
        </a:p>
      </dgm:t>
    </dgm:pt>
    <dgm:pt modelId="{D2732077-02FF-4E27-A2AA-54646961455A}">
      <dgm:prSet phldrT="[Text]"/>
      <dgm:spPr/>
      <dgm:t>
        <a:bodyPr/>
        <a:lstStyle/>
        <a:p>
          <a:pPr>
            <a:buFont typeface="Arial" panose="020B0604020202020204" pitchFamily="34" charset="0"/>
            <a:buChar char="•"/>
          </a:pPr>
          <a:r>
            <a:rPr lang="en-US" dirty="0"/>
            <a:t>RQ1: What frameworks and institutional strategies best support successful transfer </a:t>
          </a:r>
          <a:r>
            <a:rPr lang="en-US"/>
            <a:t>from two- to four-year </a:t>
          </a:r>
          <a:r>
            <a:rPr lang="en-US" dirty="0"/>
            <a:t>CS programs?</a:t>
          </a:r>
        </a:p>
      </dgm:t>
    </dgm:pt>
    <dgm:pt modelId="{C70A20F6-ED73-4C62-8CFF-AD5D4E3296AD}" type="parTrans" cxnId="{B28BFCDB-6029-4FD0-8347-18EC5C36A42F}">
      <dgm:prSet/>
      <dgm:spPr/>
      <dgm:t>
        <a:bodyPr/>
        <a:lstStyle/>
        <a:p>
          <a:endParaRPr lang="en-US"/>
        </a:p>
      </dgm:t>
    </dgm:pt>
    <dgm:pt modelId="{BFA011BB-F81A-4D36-9197-C40CE8EF2280}" type="sibTrans" cxnId="{B28BFCDB-6029-4FD0-8347-18EC5C36A42F}">
      <dgm:prSet/>
      <dgm:spPr/>
      <dgm:t>
        <a:bodyPr/>
        <a:lstStyle/>
        <a:p>
          <a:endParaRPr lang="en-US"/>
        </a:p>
      </dgm:t>
    </dgm:pt>
    <dgm:pt modelId="{DF4119C1-F654-4A54-B382-B2552B6A68DD}">
      <dgm:prSet phldrT="[Text]"/>
      <dgm:spPr/>
      <dgm:t>
        <a:bodyPr/>
        <a:lstStyle/>
        <a:p>
          <a:pPr>
            <a:buFont typeface="Arial" panose="020B0604020202020204" pitchFamily="34" charset="0"/>
            <a:buChar char="•"/>
          </a:pPr>
          <a:r>
            <a:rPr lang="en-US" dirty="0"/>
            <a:t>RQ2: How can these strategies mitigate challenges like GPA shock, retention, and academic performance?</a:t>
          </a:r>
        </a:p>
      </dgm:t>
    </dgm:pt>
    <dgm:pt modelId="{E43E2C7F-F434-46FA-AF65-054F238A5AED}" type="parTrans" cxnId="{77D67EF6-86BB-4722-8365-8F2DD39F45F4}">
      <dgm:prSet/>
      <dgm:spPr/>
      <dgm:t>
        <a:bodyPr/>
        <a:lstStyle/>
        <a:p>
          <a:endParaRPr lang="en-US"/>
        </a:p>
      </dgm:t>
    </dgm:pt>
    <dgm:pt modelId="{B49008A5-B135-47C8-A4AD-5CE495DDAD71}" type="sibTrans" cxnId="{77D67EF6-86BB-4722-8365-8F2DD39F45F4}">
      <dgm:prSet/>
      <dgm:spPr/>
      <dgm:t>
        <a:bodyPr/>
        <a:lstStyle/>
        <a:p>
          <a:endParaRPr lang="en-US"/>
        </a:p>
      </dgm:t>
    </dgm:pt>
    <dgm:pt modelId="{D2C42221-41EB-4314-80B7-83EEFC27707E}">
      <dgm:prSet phldrT="[Text]"/>
      <dgm:spPr/>
      <dgm:t>
        <a:bodyPr/>
        <a:lstStyle/>
        <a:p>
          <a:r>
            <a:rPr lang="en-US" b="1" dirty="0"/>
            <a:t>Equity and Diversity in Transfer Pathways</a:t>
          </a:r>
          <a:endParaRPr lang="en-US" dirty="0"/>
        </a:p>
      </dgm:t>
    </dgm:pt>
    <dgm:pt modelId="{248B94C0-E8AE-4F8D-B2D7-6B2E81C10B77}" type="parTrans" cxnId="{7BD5B480-B67C-471F-A368-1F162358D1AE}">
      <dgm:prSet/>
      <dgm:spPr/>
      <dgm:t>
        <a:bodyPr/>
        <a:lstStyle/>
        <a:p>
          <a:endParaRPr lang="en-US"/>
        </a:p>
      </dgm:t>
    </dgm:pt>
    <dgm:pt modelId="{B9A97A69-1515-405D-A45C-50A6AA4CB068}" type="sibTrans" cxnId="{7BD5B480-B67C-471F-A368-1F162358D1AE}">
      <dgm:prSet/>
      <dgm:spPr/>
      <dgm:t>
        <a:bodyPr/>
        <a:lstStyle/>
        <a:p>
          <a:endParaRPr lang="en-US"/>
        </a:p>
      </dgm:t>
    </dgm:pt>
    <dgm:pt modelId="{81A6EA6E-E5F3-49F2-A19F-6C62CA99D924}">
      <dgm:prSet phldrT="[Text]"/>
      <dgm:spPr/>
      <dgm:t>
        <a:bodyPr/>
        <a:lstStyle/>
        <a:p>
          <a:pPr>
            <a:buFont typeface="Arial" panose="020B0604020202020204" pitchFamily="34" charset="0"/>
            <a:buChar char="•"/>
          </a:pPr>
          <a:r>
            <a:rPr lang="en-US" dirty="0"/>
            <a:t>RQ1: How do transfer pathways increase diversity and inclusion in CS?</a:t>
          </a:r>
        </a:p>
      </dgm:t>
    </dgm:pt>
    <dgm:pt modelId="{E958A292-DC41-40FA-AB30-B56E564B4098}" type="parTrans" cxnId="{A954C1B4-5723-46C9-90B8-BB3427B76F25}">
      <dgm:prSet/>
      <dgm:spPr/>
      <dgm:t>
        <a:bodyPr/>
        <a:lstStyle/>
        <a:p>
          <a:endParaRPr lang="en-US"/>
        </a:p>
      </dgm:t>
    </dgm:pt>
    <dgm:pt modelId="{6B75683D-4572-4E67-89D5-FDD5F47A4D9D}" type="sibTrans" cxnId="{A954C1B4-5723-46C9-90B8-BB3427B76F25}">
      <dgm:prSet/>
      <dgm:spPr/>
      <dgm:t>
        <a:bodyPr/>
        <a:lstStyle/>
        <a:p>
          <a:endParaRPr lang="en-US"/>
        </a:p>
      </dgm:t>
    </dgm:pt>
    <dgm:pt modelId="{297AE21C-E3E5-4628-854A-1891F7F5E727}">
      <dgm:prSet phldrT="[Text]"/>
      <dgm:spPr/>
      <dgm:t>
        <a:bodyPr/>
        <a:lstStyle/>
        <a:p>
          <a:pPr>
            <a:buFont typeface="Arial" panose="020B0604020202020204" pitchFamily="34" charset="0"/>
            <a:buChar char="•"/>
          </a:pPr>
          <a:r>
            <a:rPr lang="en-US" dirty="0"/>
            <a:t>RQ2: What barriers and support mechanisms affect underrepresented transfer students?</a:t>
          </a:r>
        </a:p>
      </dgm:t>
    </dgm:pt>
    <dgm:pt modelId="{A084A4EA-4B45-46A2-947C-AEE0615770B7}" type="parTrans" cxnId="{078C7349-DD06-4FF6-B6B7-D52A84198E3A}">
      <dgm:prSet/>
      <dgm:spPr/>
      <dgm:t>
        <a:bodyPr/>
        <a:lstStyle/>
        <a:p>
          <a:endParaRPr lang="en-US"/>
        </a:p>
      </dgm:t>
    </dgm:pt>
    <dgm:pt modelId="{1C687CD8-096A-48E8-ABE2-E30D108E5222}" type="sibTrans" cxnId="{078C7349-DD06-4FF6-B6B7-D52A84198E3A}">
      <dgm:prSet/>
      <dgm:spPr/>
      <dgm:t>
        <a:bodyPr/>
        <a:lstStyle/>
        <a:p>
          <a:endParaRPr lang="en-US"/>
        </a:p>
      </dgm:t>
    </dgm:pt>
    <dgm:pt modelId="{76E5548E-FD04-4C91-B3AF-432EE38FC6BF}">
      <dgm:prSet phldrT="[Text]"/>
      <dgm:spPr/>
      <dgm:t>
        <a:bodyPr/>
        <a:lstStyle/>
        <a:p>
          <a:pPr>
            <a:buFont typeface="Arial" panose="020B0604020202020204" pitchFamily="34" charset="0"/>
            <a:buChar char="•"/>
          </a:pPr>
          <a:r>
            <a:rPr lang="en-US" dirty="0"/>
            <a:t>RQ3: How does institutional support shape academic and career outcomes for CS transfer students?</a:t>
          </a:r>
        </a:p>
      </dgm:t>
    </dgm:pt>
    <dgm:pt modelId="{CB8CDAEC-2887-4FEA-9637-A3517A087C50}" type="parTrans" cxnId="{A6C953F9-A4A1-4267-B6D4-41F6D6124D51}">
      <dgm:prSet/>
      <dgm:spPr/>
      <dgm:t>
        <a:bodyPr/>
        <a:lstStyle/>
        <a:p>
          <a:endParaRPr lang="en-US"/>
        </a:p>
      </dgm:t>
    </dgm:pt>
    <dgm:pt modelId="{31AD3484-0A73-4967-9A4A-1911172F113D}" type="sibTrans" cxnId="{A6C953F9-A4A1-4267-B6D4-41F6D6124D51}">
      <dgm:prSet/>
      <dgm:spPr/>
      <dgm:t>
        <a:bodyPr/>
        <a:lstStyle/>
        <a:p>
          <a:endParaRPr lang="en-US"/>
        </a:p>
      </dgm:t>
    </dgm:pt>
    <dgm:pt modelId="{E8E6CC5A-7CAA-499D-954B-47FAAF903849}">
      <dgm:prSet phldrT="[Text]"/>
      <dgm:spPr/>
      <dgm:t>
        <a:bodyPr/>
        <a:lstStyle/>
        <a:p>
          <a:pPr>
            <a:buFont typeface="Arial" panose="020B0604020202020204" pitchFamily="34" charset="0"/>
            <a:buChar char="•"/>
          </a:pPr>
          <a:endParaRPr lang="en-US" dirty="0"/>
        </a:p>
      </dgm:t>
    </dgm:pt>
    <dgm:pt modelId="{78EF8FA4-624D-4D42-90A2-C0484C273AAE}" type="sibTrans" cxnId="{20B28270-8699-4557-A870-83A19902FF25}">
      <dgm:prSet/>
      <dgm:spPr/>
      <dgm:t>
        <a:bodyPr/>
        <a:lstStyle/>
        <a:p>
          <a:endParaRPr lang="en-US"/>
        </a:p>
      </dgm:t>
    </dgm:pt>
    <dgm:pt modelId="{7112D3B2-C295-440D-AE04-55D76DF07C35}" type="parTrans" cxnId="{20B28270-8699-4557-A870-83A19902FF25}">
      <dgm:prSet/>
      <dgm:spPr/>
      <dgm:t>
        <a:bodyPr/>
        <a:lstStyle/>
        <a:p>
          <a:endParaRPr lang="en-US"/>
        </a:p>
      </dgm:t>
    </dgm:pt>
    <dgm:pt modelId="{A6EAA3D0-47EF-41BE-BBBA-A10250C87C7F}" type="pres">
      <dgm:prSet presAssocID="{959D47D4-F291-4FE6-A337-7C7FF2C433F5}" presName="diagram" presStyleCnt="0">
        <dgm:presLayoutVars>
          <dgm:chPref val="1"/>
          <dgm:dir/>
          <dgm:animOne val="branch"/>
          <dgm:animLvl val="lvl"/>
          <dgm:resizeHandles/>
        </dgm:presLayoutVars>
      </dgm:prSet>
      <dgm:spPr/>
    </dgm:pt>
    <dgm:pt modelId="{9B438A8F-5BDF-4A25-BD85-F89447FC3064}" type="pres">
      <dgm:prSet presAssocID="{E3F98687-028B-41E1-8901-7D050CEE7BBB}" presName="root" presStyleCnt="0"/>
      <dgm:spPr/>
    </dgm:pt>
    <dgm:pt modelId="{82763888-AA7B-46AB-A051-544576557A2C}" type="pres">
      <dgm:prSet presAssocID="{E3F98687-028B-41E1-8901-7D050CEE7BBB}" presName="rootComposite" presStyleCnt="0"/>
      <dgm:spPr/>
    </dgm:pt>
    <dgm:pt modelId="{E2C906B3-0F93-40DA-B8AA-DD79DFAD1C31}" type="pres">
      <dgm:prSet presAssocID="{E3F98687-028B-41E1-8901-7D050CEE7BBB}" presName="rootText" presStyleLbl="node1" presStyleIdx="0" presStyleCnt="2" custLinFactNeighborY="3018"/>
      <dgm:spPr/>
    </dgm:pt>
    <dgm:pt modelId="{AFEE5A1D-AAAE-418F-A76A-F181F23F5048}" type="pres">
      <dgm:prSet presAssocID="{E3F98687-028B-41E1-8901-7D050CEE7BBB}" presName="rootConnector" presStyleLbl="node1" presStyleIdx="0" presStyleCnt="2"/>
      <dgm:spPr/>
    </dgm:pt>
    <dgm:pt modelId="{4BE91100-2E2F-48D9-B1BD-F87390ADE685}" type="pres">
      <dgm:prSet presAssocID="{E3F98687-028B-41E1-8901-7D050CEE7BBB}" presName="childShape" presStyleCnt="0"/>
      <dgm:spPr/>
    </dgm:pt>
    <dgm:pt modelId="{66BDCCA4-9B15-45D2-8700-A1D166D31B81}" type="pres">
      <dgm:prSet presAssocID="{C70A20F6-ED73-4C62-8CFF-AD5D4E3296AD}" presName="Name13" presStyleLbl="parChTrans1D2" presStyleIdx="0" presStyleCnt="5"/>
      <dgm:spPr/>
    </dgm:pt>
    <dgm:pt modelId="{45A82864-1489-43F6-ABD5-44BF1E8644B6}" type="pres">
      <dgm:prSet presAssocID="{D2732077-02FF-4E27-A2AA-54646961455A}" presName="childText" presStyleLbl="bgAcc1" presStyleIdx="0" presStyleCnt="5">
        <dgm:presLayoutVars>
          <dgm:bulletEnabled val="1"/>
        </dgm:presLayoutVars>
      </dgm:prSet>
      <dgm:spPr/>
    </dgm:pt>
    <dgm:pt modelId="{0CCCE168-F9D3-4AA5-84E9-538551ADF573}" type="pres">
      <dgm:prSet presAssocID="{E43E2C7F-F434-46FA-AF65-054F238A5AED}" presName="Name13" presStyleLbl="parChTrans1D2" presStyleIdx="1" presStyleCnt="5"/>
      <dgm:spPr/>
    </dgm:pt>
    <dgm:pt modelId="{82112F53-929B-4545-BF1F-450E8E040679}" type="pres">
      <dgm:prSet presAssocID="{DF4119C1-F654-4A54-B382-B2552B6A68DD}" presName="childText" presStyleLbl="bgAcc1" presStyleIdx="1" presStyleCnt="5">
        <dgm:presLayoutVars>
          <dgm:bulletEnabled val="1"/>
        </dgm:presLayoutVars>
      </dgm:prSet>
      <dgm:spPr/>
    </dgm:pt>
    <dgm:pt modelId="{5C7E681D-8565-426B-AA1E-5147F1C24ED8}" type="pres">
      <dgm:prSet presAssocID="{CB8CDAEC-2887-4FEA-9637-A3517A087C50}" presName="Name13" presStyleLbl="parChTrans1D2" presStyleIdx="2" presStyleCnt="5"/>
      <dgm:spPr/>
    </dgm:pt>
    <dgm:pt modelId="{0B713325-DACC-47B0-A2AC-301C3518C09A}" type="pres">
      <dgm:prSet presAssocID="{76E5548E-FD04-4C91-B3AF-432EE38FC6BF}" presName="childText" presStyleLbl="bgAcc1" presStyleIdx="2" presStyleCnt="5">
        <dgm:presLayoutVars>
          <dgm:bulletEnabled val="1"/>
        </dgm:presLayoutVars>
      </dgm:prSet>
      <dgm:spPr/>
    </dgm:pt>
    <dgm:pt modelId="{1A4505DA-15EB-4CDC-8271-FED128CB88C9}" type="pres">
      <dgm:prSet presAssocID="{D2C42221-41EB-4314-80B7-83EEFC27707E}" presName="root" presStyleCnt="0"/>
      <dgm:spPr/>
    </dgm:pt>
    <dgm:pt modelId="{AA3F662C-8DE1-41C5-A6A7-6B9C7B19DA4C}" type="pres">
      <dgm:prSet presAssocID="{D2C42221-41EB-4314-80B7-83EEFC27707E}" presName="rootComposite" presStyleCnt="0"/>
      <dgm:spPr/>
    </dgm:pt>
    <dgm:pt modelId="{BD990C54-3DE1-4B8C-9CAF-072D62F0345C}" type="pres">
      <dgm:prSet presAssocID="{D2C42221-41EB-4314-80B7-83EEFC27707E}" presName="rootText" presStyleLbl="node1" presStyleIdx="1" presStyleCnt="2"/>
      <dgm:spPr/>
    </dgm:pt>
    <dgm:pt modelId="{C5A85A1D-D84C-4EC4-8902-CF7D82461E6F}" type="pres">
      <dgm:prSet presAssocID="{D2C42221-41EB-4314-80B7-83EEFC27707E}" presName="rootConnector" presStyleLbl="node1" presStyleIdx="1" presStyleCnt="2"/>
      <dgm:spPr/>
    </dgm:pt>
    <dgm:pt modelId="{471C8E13-4FD3-43CC-91BB-03F9C37D5D4B}" type="pres">
      <dgm:prSet presAssocID="{D2C42221-41EB-4314-80B7-83EEFC27707E}" presName="childShape" presStyleCnt="0"/>
      <dgm:spPr/>
    </dgm:pt>
    <dgm:pt modelId="{4AD3DBC4-57F5-4080-984F-8FE7233A7BC8}" type="pres">
      <dgm:prSet presAssocID="{E958A292-DC41-40FA-AB30-B56E564B4098}" presName="Name13" presStyleLbl="parChTrans1D2" presStyleIdx="3" presStyleCnt="5"/>
      <dgm:spPr/>
    </dgm:pt>
    <dgm:pt modelId="{31CB13CD-DD95-44FF-8344-E32322C051FF}" type="pres">
      <dgm:prSet presAssocID="{81A6EA6E-E5F3-49F2-A19F-6C62CA99D924}" presName="childText" presStyleLbl="bgAcc1" presStyleIdx="3" presStyleCnt="5">
        <dgm:presLayoutVars>
          <dgm:bulletEnabled val="1"/>
        </dgm:presLayoutVars>
      </dgm:prSet>
      <dgm:spPr/>
    </dgm:pt>
    <dgm:pt modelId="{09243AAD-6498-42AE-92C9-43E1AF42FC6A}" type="pres">
      <dgm:prSet presAssocID="{A084A4EA-4B45-46A2-947C-AEE0615770B7}" presName="Name13" presStyleLbl="parChTrans1D2" presStyleIdx="4" presStyleCnt="5"/>
      <dgm:spPr/>
    </dgm:pt>
    <dgm:pt modelId="{3AD0CDA8-221B-4638-9A29-4272DCDD8A39}" type="pres">
      <dgm:prSet presAssocID="{297AE21C-E3E5-4628-854A-1891F7F5E727}" presName="childText" presStyleLbl="bgAcc1" presStyleIdx="4" presStyleCnt="5">
        <dgm:presLayoutVars>
          <dgm:bulletEnabled val="1"/>
        </dgm:presLayoutVars>
      </dgm:prSet>
      <dgm:spPr/>
    </dgm:pt>
  </dgm:ptLst>
  <dgm:cxnLst>
    <dgm:cxn modelId="{207A5A2A-DAC3-44E4-B8A0-A193AB475008}" type="presOf" srcId="{C70A20F6-ED73-4C62-8CFF-AD5D4E3296AD}" destId="{66BDCCA4-9B15-45D2-8700-A1D166D31B81}" srcOrd="0" destOrd="0" presId="urn:microsoft.com/office/officeart/2005/8/layout/hierarchy3"/>
    <dgm:cxn modelId="{B12DBE2C-72BF-4D6B-B022-06A581F310FF}" type="presOf" srcId="{E8E6CC5A-7CAA-499D-954B-47FAAF903849}" destId="{45A82864-1489-43F6-ABD5-44BF1E8644B6}" srcOrd="0" destOrd="1" presId="urn:microsoft.com/office/officeart/2005/8/layout/hierarchy3"/>
    <dgm:cxn modelId="{43B6D035-CDC9-4D7E-A869-3A75BF180668}" srcId="{959D47D4-F291-4FE6-A337-7C7FF2C433F5}" destId="{E3F98687-028B-41E1-8901-7D050CEE7BBB}" srcOrd="0" destOrd="0" parTransId="{FB0D1802-4AD9-440B-BB91-9116D05FCB10}" sibTransId="{45929358-D75D-4D67-A478-72F262BA9855}"/>
    <dgm:cxn modelId="{603D4F40-B856-4151-B588-41433E852238}" type="presOf" srcId="{A084A4EA-4B45-46A2-947C-AEE0615770B7}" destId="{09243AAD-6498-42AE-92C9-43E1AF42FC6A}" srcOrd="0" destOrd="0" presId="urn:microsoft.com/office/officeart/2005/8/layout/hierarchy3"/>
    <dgm:cxn modelId="{95E26A61-C366-4B0B-97AD-F857EE747109}" type="presOf" srcId="{E3F98687-028B-41E1-8901-7D050CEE7BBB}" destId="{E2C906B3-0F93-40DA-B8AA-DD79DFAD1C31}" srcOrd="0" destOrd="0" presId="urn:microsoft.com/office/officeart/2005/8/layout/hierarchy3"/>
    <dgm:cxn modelId="{078C7349-DD06-4FF6-B6B7-D52A84198E3A}" srcId="{D2C42221-41EB-4314-80B7-83EEFC27707E}" destId="{297AE21C-E3E5-4628-854A-1891F7F5E727}" srcOrd="1" destOrd="0" parTransId="{A084A4EA-4B45-46A2-947C-AEE0615770B7}" sibTransId="{1C687CD8-096A-48E8-ABE2-E30D108E5222}"/>
    <dgm:cxn modelId="{20B28270-8699-4557-A870-83A19902FF25}" srcId="{D2732077-02FF-4E27-A2AA-54646961455A}" destId="{E8E6CC5A-7CAA-499D-954B-47FAAF903849}" srcOrd="0" destOrd="0" parTransId="{7112D3B2-C295-440D-AE04-55D76DF07C35}" sibTransId="{78EF8FA4-624D-4D42-90A2-C0484C273AAE}"/>
    <dgm:cxn modelId="{EF8AAA72-F3B7-4A37-84BF-456FDECCF013}" type="presOf" srcId="{CB8CDAEC-2887-4FEA-9637-A3517A087C50}" destId="{5C7E681D-8565-426B-AA1E-5147F1C24ED8}" srcOrd="0" destOrd="0" presId="urn:microsoft.com/office/officeart/2005/8/layout/hierarchy3"/>
    <dgm:cxn modelId="{B32E9477-2E19-4D55-B003-00F3FA730598}" type="presOf" srcId="{DF4119C1-F654-4A54-B382-B2552B6A68DD}" destId="{82112F53-929B-4545-BF1F-450E8E040679}" srcOrd="0" destOrd="0" presId="urn:microsoft.com/office/officeart/2005/8/layout/hierarchy3"/>
    <dgm:cxn modelId="{7BD5B480-B67C-471F-A368-1F162358D1AE}" srcId="{959D47D4-F291-4FE6-A337-7C7FF2C433F5}" destId="{D2C42221-41EB-4314-80B7-83EEFC27707E}" srcOrd="1" destOrd="0" parTransId="{248B94C0-E8AE-4F8D-B2D7-6B2E81C10B77}" sibTransId="{B9A97A69-1515-405D-A45C-50A6AA4CB068}"/>
    <dgm:cxn modelId="{9100889E-417A-4677-BD47-3071603F05D5}" type="presOf" srcId="{E958A292-DC41-40FA-AB30-B56E564B4098}" destId="{4AD3DBC4-57F5-4080-984F-8FE7233A7BC8}" srcOrd="0" destOrd="0" presId="urn:microsoft.com/office/officeart/2005/8/layout/hierarchy3"/>
    <dgm:cxn modelId="{D63AD89F-4F89-410C-9D7A-3D08C673DEB1}" type="presOf" srcId="{297AE21C-E3E5-4628-854A-1891F7F5E727}" destId="{3AD0CDA8-221B-4638-9A29-4272DCDD8A39}" srcOrd="0" destOrd="0" presId="urn:microsoft.com/office/officeart/2005/8/layout/hierarchy3"/>
    <dgm:cxn modelId="{66A8F8A2-A09D-4249-B867-C684A58A0C00}" type="presOf" srcId="{E3F98687-028B-41E1-8901-7D050CEE7BBB}" destId="{AFEE5A1D-AAAE-418F-A76A-F181F23F5048}" srcOrd="1" destOrd="0" presId="urn:microsoft.com/office/officeart/2005/8/layout/hierarchy3"/>
    <dgm:cxn modelId="{160FB6A4-8C68-444E-917A-B02874264CF5}" type="presOf" srcId="{959D47D4-F291-4FE6-A337-7C7FF2C433F5}" destId="{A6EAA3D0-47EF-41BE-BBBA-A10250C87C7F}" srcOrd="0" destOrd="0" presId="urn:microsoft.com/office/officeart/2005/8/layout/hierarchy3"/>
    <dgm:cxn modelId="{76508CAE-467B-47A8-990B-2C11E97CEACA}" type="presOf" srcId="{E43E2C7F-F434-46FA-AF65-054F238A5AED}" destId="{0CCCE168-F9D3-4AA5-84E9-538551ADF573}" srcOrd="0" destOrd="0" presId="urn:microsoft.com/office/officeart/2005/8/layout/hierarchy3"/>
    <dgm:cxn modelId="{A954C1B4-5723-46C9-90B8-BB3427B76F25}" srcId="{D2C42221-41EB-4314-80B7-83EEFC27707E}" destId="{81A6EA6E-E5F3-49F2-A19F-6C62CA99D924}" srcOrd="0" destOrd="0" parTransId="{E958A292-DC41-40FA-AB30-B56E564B4098}" sibTransId="{6B75683D-4572-4E67-89D5-FDD5F47A4D9D}"/>
    <dgm:cxn modelId="{9276FCB7-EBE6-46B3-A13C-C37F86FAE31C}" type="presOf" srcId="{D2C42221-41EB-4314-80B7-83EEFC27707E}" destId="{C5A85A1D-D84C-4EC4-8902-CF7D82461E6F}" srcOrd="1" destOrd="0" presId="urn:microsoft.com/office/officeart/2005/8/layout/hierarchy3"/>
    <dgm:cxn modelId="{86C323BE-0940-487D-BA4A-79924C06E9A2}" type="presOf" srcId="{D2C42221-41EB-4314-80B7-83EEFC27707E}" destId="{BD990C54-3DE1-4B8C-9CAF-072D62F0345C}" srcOrd="0" destOrd="0" presId="urn:microsoft.com/office/officeart/2005/8/layout/hierarchy3"/>
    <dgm:cxn modelId="{AC2096CA-44AA-4FE9-9529-F0449E1AF063}" type="presOf" srcId="{D2732077-02FF-4E27-A2AA-54646961455A}" destId="{45A82864-1489-43F6-ABD5-44BF1E8644B6}" srcOrd="0" destOrd="0" presId="urn:microsoft.com/office/officeart/2005/8/layout/hierarchy3"/>
    <dgm:cxn modelId="{87F169D0-408D-4E56-A4A0-9C88F3528C4C}" type="presOf" srcId="{76E5548E-FD04-4C91-B3AF-432EE38FC6BF}" destId="{0B713325-DACC-47B0-A2AC-301C3518C09A}" srcOrd="0" destOrd="0" presId="urn:microsoft.com/office/officeart/2005/8/layout/hierarchy3"/>
    <dgm:cxn modelId="{B28BFCDB-6029-4FD0-8347-18EC5C36A42F}" srcId="{E3F98687-028B-41E1-8901-7D050CEE7BBB}" destId="{D2732077-02FF-4E27-A2AA-54646961455A}" srcOrd="0" destOrd="0" parTransId="{C70A20F6-ED73-4C62-8CFF-AD5D4E3296AD}" sibTransId="{BFA011BB-F81A-4D36-9197-C40CE8EF2280}"/>
    <dgm:cxn modelId="{77D67EF6-86BB-4722-8365-8F2DD39F45F4}" srcId="{E3F98687-028B-41E1-8901-7D050CEE7BBB}" destId="{DF4119C1-F654-4A54-B382-B2552B6A68DD}" srcOrd="1" destOrd="0" parTransId="{E43E2C7F-F434-46FA-AF65-054F238A5AED}" sibTransId="{B49008A5-B135-47C8-A4AD-5CE495DDAD71}"/>
    <dgm:cxn modelId="{96049AF7-D227-42FD-A990-1E321F818B7A}" type="presOf" srcId="{81A6EA6E-E5F3-49F2-A19F-6C62CA99D924}" destId="{31CB13CD-DD95-44FF-8344-E32322C051FF}" srcOrd="0" destOrd="0" presId="urn:microsoft.com/office/officeart/2005/8/layout/hierarchy3"/>
    <dgm:cxn modelId="{A6C953F9-A4A1-4267-B6D4-41F6D6124D51}" srcId="{E3F98687-028B-41E1-8901-7D050CEE7BBB}" destId="{76E5548E-FD04-4C91-B3AF-432EE38FC6BF}" srcOrd="2" destOrd="0" parTransId="{CB8CDAEC-2887-4FEA-9637-A3517A087C50}" sibTransId="{31AD3484-0A73-4967-9A4A-1911172F113D}"/>
    <dgm:cxn modelId="{3592A8FB-5A21-44E1-B1B0-6760086DEF05}" type="presParOf" srcId="{A6EAA3D0-47EF-41BE-BBBA-A10250C87C7F}" destId="{9B438A8F-5BDF-4A25-BD85-F89447FC3064}" srcOrd="0" destOrd="0" presId="urn:microsoft.com/office/officeart/2005/8/layout/hierarchy3"/>
    <dgm:cxn modelId="{3E8E924D-6F31-4019-8107-D5D493ADDEC3}" type="presParOf" srcId="{9B438A8F-5BDF-4A25-BD85-F89447FC3064}" destId="{82763888-AA7B-46AB-A051-544576557A2C}" srcOrd="0" destOrd="0" presId="urn:microsoft.com/office/officeart/2005/8/layout/hierarchy3"/>
    <dgm:cxn modelId="{0BDECE37-DF9B-4256-ACDB-E099CE1E8F34}" type="presParOf" srcId="{82763888-AA7B-46AB-A051-544576557A2C}" destId="{E2C906B3-0F93-40DA-B8AA-DD79DFAD1C31}" srcOrd="0" destOrd="0" presId="urn:microsoft.com/office/officeart/2005/8/layout/hierarchy3"/>
    <dgm:cxn modelId="{51DF33C0-A183-4CCF-B0CE-A9F3D0A85C3F}" type="presParOf" srcId="{82763888-AA7B-46AB-A051-544576557A2C}" destId="{AFEE5A1D-AAAE-418F-A76A-F181F23F5048}" srcOrd="1" destOrd="0" presId="urn:microsoft.com/office/officeart/2005/8/layout/hierarchy3"/>
    <dgm:cxn modelId="{B0EB995E-F5D8-417E-9170-8EA094D04EED}" type="presParOf" srcId="{9B438A8F-5BDF-4A25-BD85-F89447FC3064}" destId="{4BE91100-2E2F-48D9-B1BD-F87390ADE685}" srcOrd="1" destOrd="0" presId="urn:microsoft.com/office/officeart/2005/8/layout/hierarchy3"/>
    <dgm:cxn modelId="{966D7404-F5B6-4CA6-B731-055E8393FB7E}" type="presParOf" srcId="{4BE91100-2E2F-48D9-B1BD-F87390ADE685}" destId="{66BDCCA4-9B15-45D2-8700-A1D166D31B81}" srcOrd="0" destOrd="0" presId="urn:microsoft.com/office/officeart/2005/8/layout/hierarchy3"/>
    <dgm:cxn modelId="{5ADCE6C2-117D-4862-91CE-B60B51099BF5}" type="presParOf" srcId="{4BE91100-2E2F-48D9-B1BD-F87390ADE685}" destId="{45A82864-1489-43F6-ABD5-44BF1E8644B6}" srcOrd="1" destOrd="0" presId="urn:microsoft.com/office/officeart/2005/8/layout/hierarchy3"/>
    <dgm:cxn modelId="{DB2B58C5-2D3D-4D82-A491-08A8E1A39EC2}" type="presParOf" srcId="{4BE91100-2E2F-48D9-B1BD-F87390ADE685}" destId="{0CCCE168-F9D3-4AA5-84E9-538551ADF573}" srcOrd="2" destOrd="0" presId="urn:microsoft.com/office/officeart/2005/8/layout/hierarchy3"/>
    <dgm:cxn modelId="{1FF83DB4-32F0-4565-BAD7-1D31FF8DC6C2}" type="presParOf" srcId="{4BE91100-2E2F-48D9-B1BD-F87390ADE685}" destId="{82112F53-929B-4545-BF1F-450E8E040679}" srcOrd="3" destOrd="0" presId="urn:microsoft.com/office/officeart/2005/8/layout/hierarchy3"/>
    <dgm:cxn modelId="{0465696C-80BC-4A5E-8AF7-8E94F6FD84B8}" type="presParOf" srcId="{4BE91100-2E2F-48D9-B1BD-F87390ADE685}" destId="{5C7E681D-8565-426B-AA1E-5147F1C24ED8}" srcOrd="4" destOrd="0" presId="urn:microsoft.com/office/officeart/2005/8/layout/hierarchy3"/>
    <dgm:cxn modelId="{6DB88BD3-180D-4C24-9316-A0BF226825A5}" type="presParOf" srcId="{4BE91100-2E2F-48D9-B1BD-F87390ADE685}" destId="{0B713325-DACC-47B0-A2AC-301C3518C09A}" srcOrd="5" destOrd="0" presId="urn:microsoft.com/office/officeart/2005/8/layout/hierarchy3"/>
    <dgm:cxn modelId="{3AC1DF1D-10B7-4696-8972-47258BF4A2B3}" type="presParOf" srcId="{A6EAA3D0-47EF-41BE-BBBA-A10250C87C7F}" destId="{1A4505DA-15EB-4CDC-8271-FED128CB88C9}" srcOrd="1" destOrd="0" presId="urn:microsoft.com/office/officeart/2005/8/layout/hierarchy3"/>
    <dgm:cxn modelId="{D3442068-303B-4FD1-875C-D6AFE0CDA3D8}" type="presParOf" srcId="{1A4505DA-15EB-4CDC-8271-FED128CB88C9}" destId="{AA3F662C-8DE1-41C5-A6A7-6B9C7B19DA4C}" srcOrd="0" destOrd="0" presId="urn:microsoft.com/office/officeart/2005/8/layout/hierarchy3"/>
    <dgm:cxn modelId="{68BA6A46-CB3C-4680-985D-B6D92232AD16}" type="presParOf" srcId="{AA3F662C-8DE1-41C5-A6A7-6B9C7B19DA4C}" destId="{BD990C54-3DE1-4B8C-9CAF-072D62F0345C}" srcOrd="0" destOrd="0" presId="urn:microsoft.com/office/officeart/2005/8/layout/hierarchy3"/>
    <dgm:cxn modelId="{788EE4B9-C3F7-4745-96F7-DE53F971BC08}" type="presParOf" srcId="{AA3F662C-8DE1-41C5-A6A7-6B9C7B19DA4C}" destId="{C5A85A1D-D84C-4EC4-8902-CF7D82461E6F}" srcOrd="1" destOrd="0" presId="urn:microsoft.com/office/officeart/2005/8/layout/hierarchy3"/>
    <dgm:cxn modelId="{C91C0514-2879-41EC-AE81-C98E1C199EA2}" type="presParOf" srcId="{1A4505DA-15EB-4CDC-8271-FED128CB88C9}" destId="{471C8E13-4FD3-43CC-91BB-03F9C37D5D4B}" srcOrd="1" destOrd="0" presId="urn:microsoft.com/office/officeart/2005/8/layout/hierarchy3"/>
    <dgm:cxn modelId="{78270627-3F28-4727-8599-60125D067635}" type="presParOf" srcId="{471C8E13-4FD3-43CC-91BB-03F9C37D5D4B}" destId="{4AD3DBC4-57F5-4080-984F-8FE7233A7BC8}" srcOrd="0" destOrd="0" presId="urn:microsoft.com/office/officeart/2005/8/layout/hierarchy3"/>
    <dgm:cxn modelId="{864B1604-B887-402E-97A1-1AE88A32389C}" type="presParOf" srcId="{471C8E13-4FD3-43CC-91BB-03F9C37D5D4B}" destId="{31CB13CD-DD95-44FF-8344-E32322C051FF}" srcOrd="1" destOrd="0" presId="urn:microsoft.com/office/officeart/2005/8/layout/hierarchy3"/>
    <dgm:cxn modelId="{CBED684E-9869-4286-ABB0-2F48CF7689FD}" type="presParOf" srcId="{471C8E13-4FD3-43CC-91BB-03F9C37D5D4B}" destId="{09243AAD-6498-42AE-92C9-43E1AF42FC6A}" srcOrd="2" destOrd="0" presId="urn:microsoft.com/office/officeart/2005/8/layout/hierarchy3"/>
    <dgm:cxn modelId="{41D8613F-0A51-4910-A2ED-795364409713}" type="presParOf" srcId="{471C8E13-4FD3-43CC-91BB-03F9C37D5D4B}" destId="{3AD0CDA8-221B-4638-9A29-4272DCDD8A39}" srcOrd="3"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3B6C461-768F-4280-B1F2-1606138AC998}" type="doc">
      <dgm:prSet loTypeId="urn:microsoft.com/office/officeart/2005/8/layout/process2" loCatId="process" qsTypeId="urn:microsoft.com/office/officeart/2005/8/quickstyle/simple1" qsCatId="simple" csTypeId="urn:microsoft.com/office/officeart/2005/8/colors/accent1_2" csCatId="accent1" phldr="1"/>
      <dgm:spPr/>
    </dgm:pt>
    <dgm:pt modelId="{124BA419-7448-4121-9FBD-19702D515C35}">
      <dgm:prSet phldrT="[Text]"/>
      <dgm:spPr/>
      <dgm:t>
        <a:bodyPr/>
        <a:lstStyle/>
        <a:p>
          <a:r>
            <a:rPr kumimoji="0" lang="en-US" altLang="en-US" b="1" i="0" u="none" strike="noStrike" cap="none" normalizeH="0" baseline="0" dirty="0">
              <a:ln>
                <a:noFill/>
              </a:ln>
              <a:solidFill>
                <a:schemeClr val="bg1"/>
              </a:solidFill>
              <a:effectLst/>
              <a:latin typeface="Arial" panose="020B0604020202020204" pitchFamily="34" charset="0"/>
            </a:rPr>
            <a:t>Venue Selection: ACM, ASEE, IEEE</a:t>
          </a:r>
          <a:endParaRPr lang="en-US" dirty="0">
            <a:solidFill>
              <a:schemeClr val="bg1"/>
            </a:solidFill>
          </a:endParaRPr>
        </a:p>
      </dgm:t>
    </dgm:pt>
    <dgm:pt modelId="{AA5A90D4-68F2-49F2-84DC-5116A99F90DC}" type="parTrans" cxnId="{E2140ECC-FCEF-4C1B-A2D5-AFFB65BD691D}">
      <dgm:prSet/>
      <dgm:spPr/>
      <dgm:t>
        <a:bodyPr/>
        <a:lstStyle/>
        <a:p>
          <a:endParaRPr lang="en-US"/>
        </a:p>
      </dgm:t>
    </dgm:pt>
    <dgm:pt modelId="{3C30F052-44BA-4E75-8CBA-163F2D473BE0}" type="sibTrans" cxnId="{E2140ECC-FCEF-4C1B-A2D5-AFFB65BD691D}">
      <dgm:prSet/>
      <dgm:spPr/>
      <dgm:t>
        <a:bodyPr/>
        <a:lstStyle/>
        <a:p>
          <a:endParaRPr lang="en-US">
            <a:solidFill>
              <a:schemeClr val="bg1"/>
            </a:solidFill>
          </a:endParaRPr>
        </a:p>
      </dgm:t>
    </dgm:pt>
    <dgm:pt modelId="{508E2D4F-7F5B-42E2-B654-59D12106E9C2}">
      <dgm:prSet phldrT="[Text]"/>
      <dgm:spPr/>
      <dgm:t>
        <a:bodyPr/>
        <a:lstStyle/>
        <a:p>
          <a:pPr>
            <a:buClrTx/>
            <a:buSzTx/>
            <a:buFontTx/>
            <a:buChar char="•"/>
          </a:pPr>
          <a:r>
            <a:rPr kumimoji="0" lang="en-US" altLang="en-US" b="1" i="0" u="none" strike="noStrike" cap="none" normalizeH="0" baseline="0" dirty="0">
              <a:ln>
                <a:noFill/>
              </a:ln>
              <a:solidFill>
                <a:schemeClr val="bg1"/>
              </a:solidFill>
              <a:effectLst/>
              <a:latin typeface="Arial" panose="020B0604020202020204" pitchFamily="34" charset="0"/>
            </a:rPr>
            <a:t>Keyword Deliberation:</a:t>
          </a:r>
          <a:r>
            <a:rPr kumimoji="0" lang="en-US" altLang="en-US" b="0" i="0" u="none" strike="noStrike" cap="none" normalizeH="0" baseline="0" dirty="0">
              <a:ln>
                <a:noFill/>
              </a:ln>
              <a:solidFill>
                <a:schemeClr val="bg1"/>
              </a:solidFill>
              <a:effectLst/>
              <a:latin typeface="Arial" panose="020B0604020202020204" pitchFamily="34" charset="0"/>
            </a:rPr>
            <a:t> “Transfer Students in Computing‘’, “Transfer Students in Computer Science'' and "Transfer Students in CS".</a:t>
          </a:r>
          <a:endParaRPr lang="en-US" dirty="0">
            <a:solidFill>
              <a:schemeClr val="bg1"/>
            </a:solidFill>
          </a:endParaRPr>
        </a:p>
      </dgm:t>
    </dgm:pt>
    <dgm:pt modelId="{98B736D9-C658-47B1-AC95-34B2D661B104}" type="parTrans" cxnId="{E5E54F6D-78F1-4E0F-A938-9F24AB5BF3D6}">
      <dgm:prSet/>
      <dgm:spPr/>
      <dgm:t>
        <a:bodyPr/>
        <a:lstStyle/>
        <a:p>
          <a:endParaRPr lang="en-US"/>
        </a:p>
      </dgm:t>
    </dgm:pt>
    <dgm:pt modelId="{A6928106-D763-4D0A-9C97-589DC3F5F004}" type="sibTrans" cxnId="{E5E54F6D-78F1-4E0F-A938-9F24AB5BF3D6}">
      <dgm:prSet/>
      <dgm:spPr/>
      <dgm:t>
        <a:bodyPr/>
        <a:lstStyle/>
        <a:p>
          <a:endParaRPr lang="en-US">
            <a:solidFill>
              <a:schemeClr val="bg1"/>
            </a:solidFill>
          </a:endParaRPr>
        </a:p>
      </dgm:t>
    </dgm:pt>
    <dgm:pt modelId="{5B878F54-3C65-4773-A257-17A8E0234C06}">
      <dgm:prSet phldrT="[Text]"/>
      <dgm:spPr/>
      <dgm:t>
        <a:bodyPr/>
        <a:lstStyle/>
        <a:p>
          <a:pPr>
            <a:buClrTx/>
            <a:buSzTx/>
            <a:buFontTx/>
            <a:buChar char="•"/>
          </a:pPr>
          <a:r>
            <a:rPr kumimoji="0" lang="en-US" altLang="en-US" b="1" i="0" u="none" strike="noStrike" cap="none" normalizeH="0" baseline="0" dirty="0">
              <a:ln>
                <a:noFill/>
              </a:ln>
              <a:solidFill>
                <a:schemeClr val="bg1"/>
              </a:solidFill>
              <a:effectLst/>
              <a:latin typeface="Arial" panose="020B0604020202020204" pitchFamily="34" charset="0"/>
            </a:rPr>
            <a:t>Final Search String</a:t>
          </a:r>
          <a:r>
            <a:rPr kumimoji="0" lang="en-US" altLang="en-US" b="0" i="0" u="none" strike="noStrike" cap="none" normalizeH="0" baseline="0" dirty="0">
              <a:ln>
                <a:noFill/>
              </a:ln>
              <a:solidFill>
                <a:schemeClr val="bg1"/>
              </a:solidFill>
              <a:effectLst/>
              <a:latin typeface="Arial" panose="020B0604020202020204" pitchFamily="34" charset="0"/>
            </a:rPr>
            <a:t>: "</a:t>
          </a:r>
          <a:r>
            <a:rPr kumimoji="0" lang="en-US" altLang="en-US" b="1" i="0" u="none" strike="noStrike" cap="none" normalizeH="0" baseline="0" dirty="0">
              <a:ln>
                <a:noFill/>
              </a:ln>
              <a:solidFill>
                <a:schemeClr val="bg1"/>
              </a:solidFill>
              <a:effectLst/>
              <a:latin typeface="Arial" panose="020B0604020202020204" pitchFamily="34" charset="0"/>
            </a:rPr>
            <a:t>Transfer Students in Computer Science</a:t>
          </a:r>
          <a:r>
            <a:rPr kumimoji="0" lang="en-US" altLang="en-US" b="0" i="0" u="none" strike="noStrike" cap="none" normalizeH="0" baseline="0" dirty="0">
              <a:ln>
                <a:noFill/>
              </a:ln>
              <a:solidFill>
                <a:schemeClr val="bg1"/>
              </a:solidFill>
              <a:effectLst/>
              <a:latin typeface="Arial" panose="020B0604020202020204" pitchFamily="34" charset="0"/>
            </a:rPr>
            <a:t>" yielded broader results encompassing additional search terms</a:t>
          </a:r>
          <a:endParaRPr lang="en-US" dirty="0">
            <a:solidFill>
              <a:schemeClr val="bg1"/>
            </a:solidFill>
          </a:endParaRPr>
        </a:p>
      </dgm:t>
    </dgm:pt>
    <dgm:pt modelId="{A185EC6D-22BF-443F-A76D-D86DCFF3DA92}" type="parTrans" cxnId="{2A672151-3DC8-45BC-BA88-89EAA84531E9}">
      <dgm:prSet/>
      <dgm:spPr/>
      <dgm:t>
        <a:bodyPr/>
        <a:lstStyle/>
        <a:p>
          <a:endParaRPr lang="en-US"/>
        </a:p>
      </dgm:t>
    </dgm:pt>
    <dgm:pt modelId="{DA3FDB71-3642-4978-BD05-AE45C075F3F8}" type="sibTrans" cxnId="{2A672151-3DC8-45BC-BA88-89EAA84531E9}">
      <dgm:prSet/>
      <dgm:spPr/>
      <dgm:t>
        <a:bodyPr/>
        <a:lstStyle/>
        <a:p>
          <a:endParaRPr lang="en-US"/>
        </a:p>
      </dgm:t>
    </dgm:pt>
    <dgm:pt modelId="{C6E9C4A9-DC5B-4E72-91EE-8268D2D91B3F}" type="pres">
      <dgm:prSet presAssocID="{93B6C461-768F-4280-B1F2-1606138AC998}" presName="linearFlow" presStyleCnt="0">
        <dgm:presLayoutVars>
          <dgm:resizeHandles val="exact"/>
        </dgm:presLayoutVars>
      </dgm:prSet>
      <dgm:spPr/>
    </dgm:pt>
    <dgm:pt modelId="{929D1665-A35B-40A9-8642-552A5ED7E595}" type="pres">
      <dgm:prSet presAssocID="{124BA419-7448-4121-9FBD-19702D515C35}" presName="node" presStyleLbl="node1" presStyleIdx="0" presStyleCnt="3">
        <dgm:presLayoutVars>
          <dgm:bulletEnabled val="1"/>
        </dgm:presLayoutVars>
      </dgm:prSet>
      <dgm:spPr/>
    </dgm:pt>
    <dgm:pt modelId="{435B31E2-6D08-4304-91BA-53BFF91E0E8D}" type="pres">
      <dgm:prSet presAssocID="{3C30F052-44BA-4E75-8CBA-163F2D473BE0}" presName="sibTrans" presStyleLbl="sibTrans2D1" presStyleIdx="0" presStyleCnt="2"/>
      <dgm:spPr/>
    </dgm:pt>
    <dgm:pt modelId="{EB02C200-C513-4508-9531-C9C027069997}" type="pres">
      <dgm:prSet presAssocID="{3C30F052-44BA-4E75-8CBA-163F2D473BE0}" presName="connectorText" presStyleLbl="sibTrans2D1" presStyleIdx="0" presStyleCnt="2"/>
      <dgm:spPr/>
    </dgm:pt>
    <dgm:pt modelId="{1DD3CEC9-215C-4D49-871E-A8A1AFC672A9}" type="pres">
      <dgm:prSet presAssocID="{508E2D4F-7F5B-42E2-B654-59D12106E9C2}" presName="node" presStyleLbl="node1" presStyleIdx="1" presStyleCnt="3">
        <dgm:presLayoutVars>
          <dgm:bulletEnabled val="1"/>
        </dgm:presLayoutVars>
      </dgm:prSet>
      <dgm:spPr/>
    </dgm:pt>
    <dgm:pt modelId="{162B8234-5FBB-484B-8A6A-3DD042C6C6DC}" type="pres">
      <dgm:prSet presAssocID="{A6928106-D763-4D0A-9C97-589DC3F5F004}" presName="sibTrans" presStyleLbl="sibTrans2D1" presStyleIdx="1" presStyleCnt="2"/>
      <dgm:spPr/>
    </dgm:pt>
    <dgm:pt modelId="{B72EEC0F-5E82-4438-8A4D-C00B30ED0240}" type="pres">
      <dgm:prSet presAssocID="{A6928106-D763-4D0A-9C97-589DC3F5F004}" presName="connectorText" presStyleLbl="sibTrans2D1" presStyleIdx="1" presStyleCnt="2"/>
      <dgm:spPr/>
    </dgm:pt>
    <dgm:pt modelId="{EDEC8652-867F-46C1-959B-F2203966C8E9}" type="pres">
      <dgm:prSet presAssocID="{5B878F54-3C65-4773-A257-17A8E0234C06}" presName="node" presStyleLbl="node1" presStyleIdx="2" presStyleCnt="3">
        <dgm:presLayoutVars>
          <dgm:bulletEnabled val="1"/>
        </dgm:presLayoutVars>
      </dgm:prSet>
      <dgm:spPr/>
    </dgm:pt>
  </dgm:ptLst>
  <dgm:cxnLst>
    <dgm:cxn modelId="{AB9A4609-75AF-41A7-96BD-9BA4DDFA8ECB}" type="presOf" srcId="{124BA419-7448-4121-9FBD-19702D515C35}" destId="{929D1665-A35B-40A9-8642-552A5ED7E595}" srcOrd="0" destOrd="0" presId="urn:microsoft.com/office/officeart/2005/8/layout/process2"/>
    <dgm:cxn modelId="{968FD72D-0EB9-4C30-82A7-7E6717332ED8}" type="presOf" srcId="{5B878F54-3C65-4773-A257-17A8E0234C06}" destId="{EDEC8652-867F-46C1-959B-F2203966C8E9}" srcOrd="0" destOrd="0" presId="urn:microsoft.com/office/officeart/2005/8/layout/process2"/>
    <dgm:cxn modelId="{51748533-F27E-431B-87DB-4854DB492C49}" type="presOf" srcId="{A6928106-D763-4D0A-9C97-589DC3F5F004}" destId="{B72EEC0F-5E82-4438-8A4D-C00B30ED0240}" srcOrd="1" destOrd="0" presId="urn:microsoft.com/office/officeart/2005/8/layout/process2"/>
    <dgm:cxn modelId="{6AFF9134-D0A8-4901-A1C5-97F1C96E09A2}" type="presOf" srcId="{508E2D4F-7F5B-42E2-B654-59D12106E9C2}" destId="{1DD3CEC9-215C-4D49-871E-A8A1AFC672A9}" srcOrd="0" destOrd="0" presId="urn:microsoft.com/office/officeart/2005/8/layout/process2"/>
    <dgm:cxn modelId="{E5E54F6D-78F1-4E0F-A938-9F24AB5BF3D6}" srcId="{93B6C461-768F-4280-B1F2-1606138AC998}" destId="{508E2D4F-7F5B-42E2-B654-59D12106E9C2}" srcOrd="1" destOrd="0" parTransId="{98B736D9-C658-47B1-AC95-34B2D661B104}" sibTransId="{A6928106-D763-4D0A-9C97-589DC3F5F004}"/>
    <dgm:cxn modelId="{59DE0270-BA93-4BEF-88B9-4C229A656793}" type="presOf" srcId="{93B6C461-768F-4280-B1F2-1606138AC998}" destId="{C6E9C4A9-DC5B-4E72-91EE-8268D2D91B3F}" srcOrd="0" destOrd="0" presId="urn:microsoft.com/office/officeart/2005/8/layout/process2"/>
    <dgm:cxn modelId="{2A672151-3DC8-45BC-BA88-89EAA84531E9}" srcId="{93B6C461-768F-4280-B1F2-1606138AC998}" destId="{5B878F54-3C65-4773-A257-17A8E0234C06}" srcOrd="2" destOrd="0" parTransId="{A185EC6D-22BF-443F-A76D-D86DCFF3DA92}" sibTransId="{DA3FDB71-3642-4978-BD05-AE45C075F3F8}"/>
    <dgm:cxn modelId="{A4DEBCB9-7FF5-471A-BFDF-786B9EA63074}" type="presOf" srcId="{3C30F052-44BA-4E75-8CBA-163F2D473BE0}" destId="{435B31E2-6D08-4304-91BA-53BFF91E0E8D}" srcOrd="0" destOrd="0" presId="urn:microsoft.com/office/officeart/2005/8/layout/process2"/>
    <dgm:cxn modelId="{AD3552BE-716C-47E5-A630-52E591B49DAB}" type="presOf" srcId="{A6928106-D763-4D0A-9C97-589DC3F5F004}" destId="{162B8234-5FBB-484B-8A6A-3DD042C6C6DC}" srcOrd="0" destOrd="0" presId="urn:microsoft.com/office/officeart/2005/8/layout/process2"/>
    <dgm:cxn modelId="{E2140ECC-FCEF-4C1B-A2D5-AFFB65BD691D}" srcId="{93B6C461-768F-4280-B1F2-1606138AC998}" destId="{124BA419-7448-4121-9FBD-19702D515C35}" srcOrd="0" destOrd="0" parTransId="{AA5A90D4-68F2-49F2-84DC-5116A99F90DC}" sibTransId="{3C30F052-44BA-4E75-8CBA-163F2D473BE0}"/>
    <dgm:cxn modelId="{FBCD37EC-12B2-4C87-997E-68C19BA413E9}" type="presOf" srcId="{3C30F052-44BA-4E75-8CBA-163F2D473BE0}" destId="{EB02C200-C513-4508-9531-C9C027069997}" srcOrd="1" destOrd="0" presId="urn:microsoft.com/office/officeart/2005/8/layout/process2"/>
    <dgm:cxn modelId="{9587ECB3-F5FB-4B23-9D71-E84A6569B1E7}" type="presParOf" srcId="{C6E9C4A9-DC5B-4E72-91EE-8268D2D91B3F}" destId="{929D1665-A35B-40A9-8642-552A5ED7E595}" srcOrd="0" destOrd="0" presId="urn:microsoft.com/office/officeart/2005/8/layout/process2"/>
    <dgm:cxn modelId="{1C9CA156-AE3B-4E08-A38B-FE6A81E8CAF1}" type="presParOf" srcId="{C6E9C4A9-DC5B-4E72-91EE-8268D2D91B3F}" destId="{435B31E2-6D08-4304-91BA-53BFF91E0E8D}" srcOrd="1" destOrd="0" presId="urn:microsoft.com/office/officeart/2005/8/layout/process2"/>
    <dgm:cxn modelId="{1649CDC3-68DB-4B81-B82A-C45F83899BA4}" type="presParOf" srcId="{435B31E2-6D08-4304-91BA-53BFF91E0E8D}" destId="{EB02C200-C513-4508-9531-C9C027069997}" srcOrd="0" destOrd="0" presId="urn:microsoft.com/office/officeart/2005/8/layout/process2"/>
    <dgm:cxn modelId="{93868EFC-D73A-4B09-8264-476883C20ED4}" type="presParOf" srcId="{C6E9C4A9-DC5B-4E72-91EE-8268D2D91B3F}" destId="{1DD3CEC9-215C-4D49-871E-A8A1AFC672A9}" srcOrd="2" destOrd="0" presId="urn:microsoft.com/office/officeart/2005/8/layout/process2"/>
    <dgm:cxn modelId="{5C5D6171-8A1A-4CE1-81A2-46C6A9949EA1}" type="presParOf" srcId="{C6E9C4A9-DC5B-4E72-91EE-8268D2D91B3F}" destId="{162B8234-5FBB-484B-8A6A-3DD042C6C6DC}" srcOrd="3" destOrd="0" presId="urn:microsoft.com/office/officeart/2005/8/layout/process2"/>
    <dgm:cxn modelId="{457E2F51-CFF5-479B-BCFD-1166D5C0D721}" type="presParOf" srcId="{162B8234-5FBB-484B-8A6A-3DD042C6C6DC}" destId="{B72EEC0F-5E82-4438-8A4D-C00B30ED0240}" srcOrd="0" destOrd="0" presId="urn:microsoft.com/office/officeart/2005/8/layout/process2"/>
    <dgm:cxn modelId="{E47F652C-8C10-4779-89AE-895724076601}" type="presParOf" srcId="{C6E9C4A9-DC5B-4E72-91EE-8268D2D91B3F}" destId="{EDEC8652-867F-46C1-959B-F2203966C8E9}" srcOrd="4"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3B6C461-768F-4280-B1F2-1606138AC998}" type="doc">
      <dgm:prSet loTypeId="urn:microsoft.com/office/officeart/2005/8/layout/process2" loCatId="process" qsTypeId="urn:microsoft.com/office/officeart/2005/8/quickstyle/simple1" qsCatId="simple" csTypeId="urn:microsoft.com/office/officeart/2005/8/colors/accent1_2" csCatId="accent1" phldr="1"/>
      <dgm:spPr/>
    </dgm:pt>
    <dgm:pt modelId="{124BA419-7448-4121-9FBD-19702D515C35}">
      <dgm:prSet phldrT="[Text]"/>
      <dgm:spPr/>
      <dgm:t>
        <a:bodyPr/>
        <a:lstStyle/>
        <a:p>
          <a:r>
            <a:rPr kumimoji="0" lang="en-US" altLang="en-US" b="1" i="0" u="none" strike="noStrike" cap="none" normalizeH="0" baseline="0" dirty="0">
              <a:ln>
                <a:noFill/>
              </a:ln>
              <a:solidFill>
                <a:schemeClr val="bg1"/>
              </a:solidFill>
              <a:effectLst/>
              <a:latin typeface="Arial" panose="020B0604020202020204" pitchFamily="34" charset="0"/>
            </a:rPr>
            <a:t>Exclusion criteria:</a:t>
          </a:r>
          <a:r>
            <a:rPr kumimoji="0" lang="en-US" altLang="en-US" b="0" i="0" u="none" strike="noStrike" cap="none" normalizeH="0" baseline="0" dirty="0">
              <a:ln>
                <a:noFill/>
              </a:ln>
              <a:solidFill>
                <a:schemeClr val="bg1"/>
              </a:solidFill>
              <a:effectLst/>
              <a:latin typeface="Arial" panose="020B0604020202020204" pitchFamily="34" charset="0"/>
            </a:rPr>
            <a:t> Removed papers with only peripheral mention of transfer students, or those focused on general undergraduate </a:t>
          </a:r>
          <a:r>
            <a:rPr kumimoji="0" lang="en-US" altLang="en-US" b="0" i="0" u="none" strike="noStrike" cap="none" normalizeH="0" baseline="0">
              <a:ln>
                <a:noFill/>
              </a:ln>
              <a:solidFill>
                <a:schemeClr val="bg1"/>
              </a:solidFill>
              <a:effectLst/>
              <a:latin typeface="Arial" panose="020B0604020202020204" pitchFamily="34" charset="0"/>
            </a:rPr>
            <a:t>or non-CS </a:t>
          </a:r>
          <a:r>
            <a:rPr kumimoji="0" lang="en-US" altLang="en-US" b="0" i="0" u="none" strike="noStrike" cap="none" normalizeH="0" baseline="0" dirty="0">
              <a:ln>
                <a:noFill/>
              </a:ln>
              <a:solidFill>
                <a:schemeClr val="bg1"/>
              </a:solidFill>
              <a:effectLst/>
              <a:latin typeface="Arial" panose="020B0604020202020204" pitchFamily="34" charset="0"/>
            </a:rPr>
            <a:t>populations.</a:t>
          </a:r>
          <a:endParaRPr lang="en-US" dirty="0">
            <a:solidFill>
              <a:schemeClr val="bg1"/>
            </a:solidFill>
          </a:endParaRPr>
        </a:p>
      </dgm:t>
    </dgm:pt>
    <dgm:pt modelId="{AA5A90D4-68F2-49F2-84DC-5116A99F90DC}" type="parTrans" cxnId="{E2140ECC-FCEF-4C1B-A2D5-AFFB65BD691D}">
      <dgm:prSet/>
      <dgm:spPr/>
      <dgm:t>
        <a:bodyPr/>
        <a:lstStyle/>
        <a:p>
          <a:endParaRPr lang="en-US"/>
        </a:p>
      </dgm:t>
    </dgm:pt>
    <dgm:pt modelId="{3C30F052-44BA-4E75-8CBA-163F2D473BE0}" type="sibTrans" cxnId="{E2140ECC-FCEF-4C1B-A2D5-AFFB65BD691D}">
      <dgm:prSet/>
      <dgm:spPr/>
      <dgm:t>
        <a:bodyPr/>
        <a:lstStyle/>
        <a:p>
          <a:endParaRPr lang="en-US">
            <a:solidFill>
              <a:schemeClr val="bg1"/>
            </a:solidFill>
          </a:endParaRPr>
        </a:p>
      </dgm:t>
    </dgm:pt>
    <dgm:pt modelId="{508E2D4F-7F5B-42E2-B654-59D12106E9C2}">
      <dgm:prSet phldrT="[Text]"/>
      <dgm:spPr/>
      <dgm:t>
        <a:bodyPr/>
        <a:lstStyle/>
        <a:p>
          <a:pPr>
            <a:buClrTx/>
            <a:buSzTx/>
            <a:buFontTx/>
            <a:buChar char="•"/>
          </a:pPr>
          <a:r>
            <a:rPr kumimoji="0" lang="en-US" altLang="en-US" b="1" i="0" u="none" strike="noStrike" cap="none" normalizeH="0" baseline="0" dirty="0">
              <a:ln>
                <a:noFill/>
              </a:ln>
              <a:solidFill>
                <a:schemeClr val="bg1"/>
              </a:solidFill>
              <a:effectLst/>
              <a:latin typeface="Arial" panose="020B0604020202020204" pitchFamily="34" charset="0"/>
            </a:rPr>
            <a:t>Inclusion criteria:</a:t>
          </a:r>
          <a:r>
            <a:rPr kumimoji="0" lang="en-US" altLang="en-US" b="0" i="0" u="none" strike="noStrike" cap="none" normalizeH="0" baseline="0" dirty="0">
              <a:ln>
                <a:noFill/>
              </a:ln>
              <a:solidFill>
                <a:schemeClr val="bg1"/>
              </a:solidFill>
              <a:effectLst/>
              <a:latin typeface="Arial" panose="020B0604020202020204" pitchFamily="34" charset="0"/>
            </a:rPr>
            <a:t> Papers must focus on CS transfer students and address their performance, pathways, or support mechanisms.</a:t>
          </a:r>
          <a:endParaRPr lang="en-US" dirty="0">
            <a:solidFill>
              <a:schemeClr val="bg1"/>
            </a:solidFill>
          </a:endParaRPr>
        </a:p>
      </dgm:t>
    </dgm:pt>
    <dgm:pt modelId="{98B736D9-C658-47B1-AC95-34B2D661B104}" type="parTrans" cxnId="{E5E54F6D-78F1-4E0F-A938-9F24AB5BF3D6}">
      <dgm:prSet/>
      <dgm:spPr/>
      <dgm:t>
        <a:bodyPr/>
        <a:lstStyle/>
        <a:p>
          <a:endParaRPr lang="en-US"/>
        </a:p>
      </dgm:t>
    </dgm:pt>
    <dgm:pt modelId="{A6928106-D763-4D0A-9C97-589DC3F5F004}" type="sibTrans" cxnId="{E5E54F6D-78F1-4E0F-A938-9F24AB5BF3D6}">
      <dgm:prSet/>
      <dgm:spPr/>
      <dgm:t>
        <a:bodyPr/>
        <a:lstStyle/>
        <a:p>
          <a:endParaRPr lang="en-US">
            <a:solidFill>
              <a:schemeClr val="bg1"/>
            </a:solidFill>
          </a:endParaRPr>
        </a:p>
      </dgm:t>
    </dgm:pt>
    <dgm:pt modelId="{5B878F54-3C65-4773-A257-17A8E0234C06}">
      <dgm:prSet phldrT="[Text]"/>
      <dgm:spPr/>
      <dgm:t>
        <a:bodyPr/>
        <a:lstStyle/>
        <a:p>
          <a:pPr>
            <a:buClrTx/>
            <a:buSzTx/>
            <a:buFontTx/>
            <a:buChar char="•"/>
          </a:pPr>
          <a:r>
            <a:rPr kumimoji="0" lang="en-US" altLang="en-US" b="0" i="0" u="none" strike="noStrike" cap="none" normalizeH="0" baseline="0" dirty="0">
              <a:ln>
                <a:noFill/>
              </a:ln>
              <a:solidFill>
                <a:schemeClr val="bg1"/>
              </a:solidFill>
              <a:effectLst/>
              <a:latin typeface="Arial" panose="020B0604020202020204" pitchFamily="34" charset="0"/>
            </a:rPr>
            <a:t>We curated </a:t>
          </a:r>
          <a:r>
            <a:rPr kumimoji="0" lang="en-US" altLang="en-US" b="1" i="0" u="none" strike="noStrike" cap="none" normalizeH="0" baseline="0" dirty="0">
              <a:ln>
                <a:noFill/>
              </a:ln>
              <a:solidFill>
                <a:schemeClr val="bg1"/>
              </a:solidFill>
              <a:effectLst/>
              <a:latin typeface="Arial" panose="020B0604020202020204" pitchFamily="34" charset="0"/>
            </a:rPr>
            <a:t>38 papers</a:t>
          </a:r>
          <a:r>
            <a:rPr kumimoji="0" lang="en-US" altLang="en-US" b="0" i="0" u="none" strike="noStrike" cap="none" normalizeH="0" baseline="0" dirty="0">
              <a:ln>
                <a:noFill/>
              </a:ln>
              <a:solidFill>
                <a:schemeClr val="bg1"/>
              </a:solidFill>
              <a:effectLst/>
              <a:latin typeface="Arial" panose="020B0604020202020204" pitchFamily="34" charset="0"/>
            </a:rPr>
            <a:t> that met all criteria across the three venues.</a:t>
          </a:r>
          <a:endParaRPr lang="en-US" dirty="0">
            <a:solidFill>
              <a:schemeClr val="bg1"/>
            </a:solidFill>
          </a:endParaRPr>
        </a:p>
      </dgm:t>
    </dgm:pt>
    <dgm:pt modelId="{A185EC6D-22BF-443F-A76D-D86DCFF3DA92}" type="parTrans" cxnId="{2A672151-3DC8-45BC-BA88-89EAA84531E9}">
      <dgm:prSet/>
      <dgm:spPr/>
      <dgm:t>
        <a:bodyPr/>
        <a:lstStyle/>
        <a:p>
          <a:endParaRPr lang="en-US"/>
        </a:p>
      </dgm:t>
    </dgm:pt>
    <dgm:pt modelId="{DA3FDB71-3642-4978-BD05-AE45C075F3F8}" type="sibTrans" cxnId="{2A672151-3DC8-45BC-BA88-89EAA84531E9}">
      <dgm:prSet/>
      <dgm:spPr/>
      <dgm:t>
        <a:bodyPr/>
        <a:lstStyle/>
        <a:p>
          <a:endParaRPr lang="en-US"/>
        </a:p>
      </dgm:t>
    </dgm:pt>
    <dgm:pt modelId="{C6E9C4A9-DC5B-4E72-91EE-8268D2D91B3F}" type="pres">
      <dgm:prSet presAssocID="{93B6C461-768F-4280-B1F2-1606138AC998}" presName="linearFlow" presStyleCnt="0">
        <dgm:presLayoutVars>
          <dgm:resizeHandles val="exact"/>
        </dgm:presLayoutVars>
      </dgm:prSet>
      <dgm:spPr/>
    </dgm:pt>
    <dgm:pt modelId="{929D1665-A35B-40A9-8642-552A5ED7E595}" type="pres">
      <dgm:prSet presAssocID="{124BA419-7448-4121-9FBD-19702D515C35}" presName="node" presStyleLbl="node1" presStyleIdx="0" presStyleCnt="3">
        <dgm:presLayoutVars>
          <dgm:bulletEnabled val="1"/>
        </dgm:presLayoutVars>
      </dgm:prSet>
      <dgm:spPr/>
    </dgm:pt>
    <dgm:pt modelId="{435B31E2-6D08-4304-91BA-53BFF91E0E8D}" type="pres">
      <dgm:prSet presAssocID="{3C30F052-44BA-4E75-8CBA-163F2D473BE0}" presName="sibTrans" presStyleLbl="sibTrans2D1" presStyleIdx="0" presStyleCnt="2"/>
      <dgm:spPr/>
    </dgm:pt>
    <dgm:pt modelId="{EB02C200-C513-4508-9531-C9C027069997}" type="pres">
      <dgm:prSet presAssocID="{3C30F052-44BA-4E75-8CBA-163F2D473BE0}" presName="connectorText" presStyleLbl="sibTrans2D1" presStyleIdx="0" presStyleCnt="2"/>
      <dgm:spPr/>
    </dgm:pt>
    <dgm:pt modelId="{1DD3CEC9-215C-4D49-871E-A8A1AFC672A9}" type="pres">
      <dgm:prSet presAssocID="{508E2D4F-7F5B-42E2-B654-59D12106E9C2}" presName="node" presStyleLbl="node1" presStyleIdx="1" presStyleCnt="3">
        <dgm:presLayoutVars>
          <dgm:bulletEnabled val="1"/>
        </dgm:presLayoutVars>
      </dgm:prSet>
      <dgm:spPr/>
    </dgm:pt>
    <dgm:pt modelId="{162B8234-5FBB-484B-8A6A-3DD042C6C6DC}" type="pres">
      <dgm:prSet presAssocID="{A6928106-D763-4D0A-9C97-589DC3F5F004}" presName="sibTrans" presStyleLbl="sibTrans2D1" presStyleIdx="1" presStyleCnt="2"/>
      <dgm:spPr/>
    </dgm:pt>
    <dgm:pt modelId="{B72EEC0F-5E82-4438-8A4D-C00B30ED0240}" type="pres">
      <dgm:prSet presAssocID="{A6928106-D763-4D0A-9C97-589DC3F5F004}" presName="connectorText" presStyleLbl="sibTrans2D1" presStyleIdx="1" presStyleCnt="2"/>
      <dgm:spPr/>
    </dgm:pt>
    <dgm:pt modelId="{EDEC8652-867F-46C1-959B-F2203966C8E9}" type="pres">
      <dgm:prSet presAssocID="{5B878F54-3C65-4773-A257-17A8E0234C06}" presName="node" presStyleLbl="node1" presStyleIdx="2" presStyleCnt="3">
        <dgm:presLayoutVars>
          <dgm:bulletEnabled val="1"/>
        </dgm:presLayoutVars>
      </dgm:prSet>
      <dgm:spPr/>
    </dgm:pt>
  </dgm:ptLst>
  <dgm:cxnLst>
    <dgm:cxn modelId="{AB9A4609-75AF-41A7-96BD-9BA4DDFA8ECB}" type="presOf" srcId="{124BA419-7448-4121-9FBD-19702D515C35}" destId="{929D1665-A35B-40A9-8642-552A5ED7E595}" srcOrd="0" destOrd="0" presId="urn:microsoft.com/office/officeart/2005/8/layout/process2"/>
    <dgm:cxn modelId="{968FD72D-0EB9-4C30-82A7-7E6717332ED8}" type="presOf" srcId="{5B878F54-3C65-4773-A257-17A8E0234C06}" destId="{EDEC8652-867F-46C1-959B-F2203966C8E9}" srcOrd="0" destOrd="0" presId="urn:microsoft.com/office/officeart/2005/8/layout/process2"/>
    <dgm:cxn modelId="{51748533-F27E-431B-87DB-4854DB492C49}" type="presOf" srcId="{A6928106-D763-4D0A-9C97-589DC3F5F004}" destId="{B72EEC0F-5E82-4438-8A4D-C00B30ED0240}" srcOrd="1" destOrd="0" presId="urn:microsoft.com/office/officeart/2005/8/layout/process2"/>
    <dgm:cxn modelId="{6AFF9134-D0A8-4901-A1C5-97F1C96E09A2}" type="presOf" srcId="{508E2D4F-7F5B-42E2-B654-59D12106E9C2}" destId="{1DD3CEC9-215C-4D49-871E-A8A1AFC672A9}" srcOrd="0" destOrd="0" presId="urn:microsoft.com/office/officeart/2005/8/layout/process2"/>
    <dgm:cxn modelId="{E5E54F6D-78F1-4E0F-A938-9F24AB5BF3D6}" srcId="{93B6C461-768F-4280-B1F2-1606138AC998}" destId="{508E2D4F-7F5B-42E2-B654-59D12106E9C2}" srcOrd="1" destOrd="0" parTransId="{98B736D9-C658-47B1-AC95-34B2D661B104}" sibTransId="{A6928106-D763-4D0A-9C97-589DC3F5F004}"/>
    <dgm:cxn modelId="{59DE0270-BA93-4BEF-88B9-4C229A656793}" type="presOf" srcId="{93B6C461-768F-4280-B1F2-1606138AC998}" destId="{C6E9C4A9-DC5B-4E72-91EE-8268D2D91B3F}" srcOrd="0" destOrd="0" presId="urn:microsoft.com/office/officeart/2005/8/layout/process2"/>
    <dgm:cxn modelId="{2A672151-3DC8-45BC-BA88-89EAA84531E9}" srcId="{93B6C461-768F-4280-B1F2-1606138AC998}" destId="{5B878F54-3C65-4773-A257-17A8E0234C06}" srcOrd="2" destOrd="0" parTransId="{A185EC6D-22BF-443F-A76D-D86DCFF3DA92}" sibTransId="{DA3FDB71-3642-4978-BD05-AE45C075F3F8}"/>
    <dgm:cxn modelId="{A4DEBCB9-7FF5-471A-BFDF-786B9EA63074}" type="presOf" srcId="{3C30F052-44BA-4E75-8CBA-163F2D473BE0}" destId="{435B31E2-6D08-4304-91BA-53BFF91E0E8D}" srcOrd="0" destOrd="0" presId="urn:microsoft.com/office/officeart/2005/8/layout/process2"/>
    <dgm:cxn modelId="{AD3552BE-716C-47E5-A630-52E591B49DAB}" type="presOf" srcId="{A6928106-D763-4D0A-9C97-589DC3F5F004}" destId="{162B8234-5FBB-484B-8A6A-3DD042C6C6DC}" srcOrd="0" destOrd="0" presId="urn:microsoft.com/office/officeart/2005/8/layout/process2"/>
    <dgm:cxn modelId="{E2140ECC-FCEF-4C1B-A2D5-AFFB65BD691D}" srcId="{93B6C461-768F-4280-B1F2-1606138AC998}" destId="{124BA419-7448-4121-9FBD-19702D515C35}" srcOrd="0" destOrd="0" parTransId="{AA5A90D4-68F2-49F2-84DC-5116A99F90DC}" sibTransId="{3C30F052-44BA-4E75-8CBA-163F2D473BE0}"/>
    <dgm:cxn modelId="{FBCD37EC-12B2-4C87-997E-68C19BA413E9}" type="presOf" srcId="{3C30F052-44BA-4E75-8CBA-163F2D473BE0}" destId="{EB02C200-C513-4508-9531-C9C027069997}" srcOrd="1" destOrd="0" presId="urn:microsoft.com/office/officeart/2005/8/layout/process2"/>
    <dgm:cxn modelId="{9587ECB3-F5FB-4B23-9D71-E84A6569B1E7}" type="presParOf" srcId="{C6E9C4A9-DC5B-4E72-91EE-8268D2D91B3F}" destId="{929D1665-A35B-40A9-8642-552A5ED7E595}" srcOrd="0" destOrd="0" presId="urn:microsoft.com/office/officeart/2005/8/layout/process2"/>
    <dgm:cxn modelId="{1C9CA156-AE3B-4E08-A38B-FE6A81E8CAF1}" type="presParOf" srcId="{C6E9C4A9-DC5B-4E72-91EE-8268D2D91B3F}" destId="{435B31E2-6D08-4304-91BA-53BFF91E0E8D}" srcOrd="1" destOrd="0" presId="urn:microsoft.com/office/officeart/2005/8/layout/process2"/>
    <dgm:cxn modelId="{1649CDC3-68DB-4B81-B82A-C45F83899BA4}" type="presParOf" srcId="{435B31E2-6D08-4304-91BA-53BFF91E0E8D}" destId="{EB02C200-C513-4508-9531-C9C027069997}" srcOrd="0" destOrd="0" presId="urn:microsoft.com/office/officeart/2005/8/layout/process2"/>
    <dgm:cxn modelId="{93868EFC-D73A-4B09-8264-476883C20ED4}" type="presParOf" srcId="{C6E9C4A9-DC5B-4E72-91EE-8268D2D91B3F}" destId="{1DD3CEC9-215C-4D49-871E-A8A1AFC672A9}" srcOrd="2" destOrd="0" presId="urn:microsoft.com/office/officeart/2005/8/layout/process2"/>
    <dgm:cxn modelId="{5C5D6171-8A1A-4CE1-81A2-46C6A9949EA1}" type="presParOf" srcId="{C6E9C4A9-DC5B-4E72-91EE-8268D2D91B3F}" destId="{162B8234-5FBB-484B-8A6A-3DD042C6C6DC}" srcOrd="3" destOrd="0" presId="urn:microsoft.com/office/officeart/2005/8/layout/process2"/>
    <dgm:cxn modelId="{457E2F51-CFF5-479B-BCFD-1166D5C0D721}" type="presParOf" srcId="{162B8234-5FBB-484B-8A6A-3DD042C6C6DC}" destId="{B72EEC0F-5E82-4438-8A4D-C00B30ED0240}" srcOrd="0" destOrd="0" presId="urn:microsoft.com/office/officeart/2005/8/layout/process2"/>
    <dgm:cxn modelId="{E47F652C-8C10-4779-89AE-895724076601}" type="presParOf" srcId="{C6E9C4A9-DC5B-4E72-91EE-8268D2D91B3F}" destId="{EDEC8652-867F-46C1-959B-F2203966C8E9}" srcOrd="4"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FB06DB7-A490-4451-A938-DCD43B887451}" type="doc">
      <dgm:prSet loTypeId="urn:microsoft.com/office/officeart/2011/layout/HexagonRadial" loCatId="officeonline" qsTypeId="urn:microsoft.com/office/officeart/2005/8/quickstyle/simple1" qsCatId="simple" csTypeId="urn:microsoft.com/office/officeart/2005/8/colors/accent1_2" csCatId="accent1" phldr="1"/>
      <dgm:spPr/>
      <dgm:t>
        <a:bodyPr/>
        <a:lstStyle/>
        <a:p>
          <a:endParaRPr lang="en-US"/>
        </a:p>
      </dgm:t>
    </dgm:pt>
    <dgm:pt modelId="{63AFC0E0-CE88-4E45-8CB9-A4646DF6D677}">
      <dgm:prSet phldrT="[Text]"/>
      <dgm:spPr/>
      <dgm:t>
        <a:bodyPr/>
        <a:lstStyle/>
        <a:p>
          <a:r>
            <a:rPr lang="en-US" b="1" dirty="0">
              <a:solidFill>
                <a:schemeClr val="bg1"/>
              </a:solidFill>
            </a:rPr>
            <a:t>Transfer Pathways and Success Metrics</a:t>
          </a:r>
          <a:endParaRPr lang="en-US" dirty="0">
            <a:solidFill>
              <a:schemeClr val="bg1"/>
            </a:solidFill>
          </a:endParaRPr>
        </a:p>
      </dgm:t>
    </dgm:pt>
    <dgm:pt modelId="{35466D5B-F2D1-4D93-A506-7A6AB2EDA2A9}" type="parTrans" cxnId="{0075EC55-AF70-4421-A6F6-4B74AE026785}">
      <dgm:prSet/>
      <dgm:spPr/>
      <dgm:t>
        <a:bodyPr/>
        <a:lstStyle/>
        <a:p>
          <a:endParaRPr lang="en-US"/>
        </a:p>
      </dgm:t>
    </dgm:pt>
    <dgm:pt modelId="{298847D5-7587-40D9-936D-CB4358280107}" type="sibTrans" cxnId="{0075EC55-AF70-4421-A6F6-4B74AE026785}">
      <dgm:prSet/>
      <dgm:spPr/>
      <dgm:t>
        <a:bodyPr/>
        <a:lstStyle/>
        <a:p>
          <a:endParaRPr lang="en-US"/>
        </a:p>
      </dgm:t>
    </dgm:pt>
    <dgm:pt modelId="{81D2C7FF-67D6-40BE-A092-2139422AED03}">
      <dgm:prSet phldrT="[Text]"/>
      <dgm:spPr/>
      <dgm:t>
        <a:bodyPr/>
        <a:lstStyle/>
        <a:p>
          <a:pPr>
            <a:buClrTx/>
            <a:buSzTx/>
            <a:buFontTx/>
            <a:buChar char="•"/>
          </a:pPr>
          <a:r>
            <a:rPr kumimoji="0" lang="en-US" altLang="en-US" b="0" i="0" u="none" strike="noStrike" cap="none" normalizeH="0" baseline="0" dirty="0">
              <a:ln>
                <a:noFill/>
              </a:ln>
              <a:solidFill>
                <a:schemeClr val="bg1"/>
              </a:solidFill>
              <a:effectLst/>
              <a:latin typeface="Arial" panose="020B0604020202020204" pitchFamily="34" charset="0"/>
            </a:rPr>
            <a:t>Transfer pathways are </a:t>
          </a:r>
          <a:r>
            <a:rPr kumimoji="0" lang="en-US" altLang="en-US" b="1" i="0" u="none" strike="noStrike" cap="none" normalizeH="0" baseline="0" dirty="0">
              <a:ln>
                <a:noFill/>
              </a:ln>
              <a:solidFill>
                <a:schemeClr val="bg1"/>
              </a:solidFill>
              <a:effectLst/>
              <a:latin typeface="Arial" panose="020B0604020202020204" pitchFamily="34" charset="0"/>
            </a:rPr>
            <a:t>key to diversifying CS programs</a:t>
          </a:r>
          <a:endParaRPr lang="en-US" dirty="0">
            <a:solidFill>
              <a:schemeClr val="bg1"/>
            </a:solidFill>
          </a:endParaRPr>
        </a:p>
      </dgm:t>
    </dgm:pt>
    <dgm:pt modelId="{F7800668-8EB8-49F0-A705-1D659F40C916}" type="parTrans" cxnId="{F8F2D2BD-0AF4-4558-8532-F01141F533B9}">
      <dgm:prSet/>
      <dgm:spPr/>
      <dgm:t>
        <a:bodyPr/>
        <a:lstStyle/>
        <a:p>
          <a:endParaRPr lang="en-US"/>
        </a:p>
      </dgm:t>
    </dgm:pt>
    <dgm:pt modelId="{82BC8876-B7A0-4770-8E9D-117F9195A7A4}" type="sibTrans" cxnId="{F8F2D2BD-0AF4-4558-8532-F01141F533B9}">
      <dgm:prSet/>
      <dgm:spPr/>
      <dgm:t>
        <a:bodyPr/>
        <a:lstStyle/>
        <a:p>
          <a:endParaRPr lang="en-US"/>
        </a:p>
      </dgm:t>
    </dgm:pt>
    <dgm:pt modelId="{AB36E87C-D31F-41E8-8A45-506CB5091FBD}">
      <dgm:prSet phldrT="[Text]"/>
      <dgm:spPr/>
      <dgm:t>
        <a:bodyPr/>
        <a:lstStyle/>
        <a:p>
          <a:r>
            <a:rPr kumimoji="0" lang="en-US" altLang="en-US" b="0" i="0" u="none" strike="noStrike" cap="none" normalizeH="0" baseline="0" dirty="0">
              <a:ln>
                <a:noFill/>
              </a:ln>
              <a:solidFill>
                <a:schemeClr val="bg1"/>
              </a:solidFill>
              <a:effectLst/>
              <a:latin typeface="Arial" panose="020B0604020202020204" pitchFamily="34" charset="0"/>
            </a:rPr>
            <a:t>Students often </a:t>
          </a:r>
          <a:r>
            <a:rPr kumimoji="0" lang="en-US" altLang="en-US" b="1" i="0" u="none" strike="noStrike" cap="none" normalizeH="0" baseline="0" dirty="0">
              <a:ln>
                <a:noFill/>
              </a:ln>
              <a:solidFill>
                <a:schemeClr val="bg1"/>
              </a:solidFill>
              <a:effectLst/>
              <a:latin typeface="Arial" panose="020B0604020202020204" pitchFamily="34" charset="0"/>
            </a:rPr>
            <a:t>lack access to mentoring, peer networks, and tailored support</a:t>
          </a:r>
          <a:r>
            <a:rPr kumimoji="0" lang="en-US" altLang="en-US" b="0" i="0" u="none" strike="noStrike" cap="none" normalizeH="0" baseline="0" dirty="0">
              <a:ln>
                <a:noFill/>
              </a:ln>
              <a:solidFill>
                <a:schemeClr val="bg1"/>
              </a:solidFill>
              <a:effectLst/>
              <a:latin typeface="Arial" panose="020B0604020202020204" pitchFamily="34" charset="0"/>
            </a:rPr>
            <a:t>, </a:t>
          </a:r>
          <a:endParaRPr lang="en-US" dirty="0">
            <a:solidFill>
              <a:schemeClr val="bg1"/>
            </a:solidFill>
          </a:endParaRPr>
        </a:p>
      </dgm:t>
    </dgm:pt>
    <dgm:pt modelId="{0F1511C9-70AD-4DBB-AD61-F6F570AD8C1E}" type="parTrans" cxnId="{0608CDB9-48D3-458F-AFEB-838D6BE77F48}">
      <dgm:prSet/>
      <dgm:spPr/>
      <dgm:t>
        <a:bodyPr/>
        <a:lstStyle/>
        <a:p>
          <a:endParaRPr lang="en-US"/>
        </a:p>
      </dgm:t>
    </dgm:pt>
    <dgm:pt modelId="{21C0BBA1-F733-4792-9017-37D97065B63A}" type="sibTrans" cxnId="{0608CDB9-48D3-458F-AFEB-838D6BE77F48}">
      <dgm:prSet/>
      <dgm:spPr/>
      <dgm:t>
        <a:bodyPr/>
        <a:lstStyle/>
        <a:p>
          <a:endParaRPr lang="en-US"/>
        </a:p>
      </dgm:t>
    </dgm:pt>
    <dgm:pt modelId="{9CACA04B-BC05-41DF-91EF-A81D41F6C699}">
      <dgm:prSet phldrT="[Text]"/>
      <dgm:spPr/>
      <dgm:t>
        <a:bodyPr/>
        <a:lstStyle/>
        <a:p>
          <a:pPr>
            <a:buClrTx/>
            <a:buSzTx/>
            <a:buFontTx/>
            <a:buChar char="•"/>
          </a:pPr>
          <a:r>
            <a:rPr kumimoji="0" lang="en-US" altLang="en-US" b="1" i="0" u="none" strike="noStrike" cap="none" normalizeH="0" baseline="0" dirty="0">
              <a:ln>
                <a:noFill/>
              </a:ln>
              <a:solidFill>
                <a:schemeClr val="bg1"/>
              </a:solidFill>
              <a:effectLst/>
              <a:latin typeface="Arial" panose="020B0604020202020204" pitchFamily="34" charset="0"/>
            </a:rPr>
            <a:t>CS programs must develop inclusive, equity-centered practices</a:t>
          </a:r>
          <a:r>
            <a:rPr kumimoji="0" lang="en-US" altLang="en-US" b="0" i="0" u="none" strike="noStrike" cap="none" normalizeH="0" baseline="0" dirty="0">
              <a:ln>
                <a:noFill/>
              </a:ln>
              <a:solidFill>
                <a:schemeClr val="bg1"/>
              </a:solidFill>
              <a:effectLst/>
              <a:latin typeface="Arial" panose="020B0604020202020204" pitchFamily="34" charset="0"/>
            </a:rPr>
            <a:t> that address their specific needs.</a:t>
          </a:r>
          <a:endParaRPr lang="en-US" dirty="0">
            <a:solidFill>
              <a:schemeClr val="bg1"/>
            </a:solidFill>
          </a:endParaRPr>
        </a:p>
      </dgm:t>
    </dgm:pt>
    <dgm:pt modelId="{14A14E40-F73F-4225-AD90-A05AE373DD41}" type="parTrans" cxnId="{06306302-A92D-428F-BC42-79F5179E59B8}">
      <dgm:prSet/>
      <dgm:spPr/>
      <dgm:t>
        <a:bodyPr/>
        <a:lstStyle/>
        <a:p>
          <a:endParaRPr lang="en-US"/>
        </a:p>
      </dgm:t>
    </dgm:pt>
    <dgm:pt modelId="{A1CF48D6-3BA5-442E-9D29-EFA0754BFCB0}" type="sibTrans" cxnId="{06306302-A92D-428F-BC42-79F5179E59B8}">
      <dgm:prSet/>
      <dgm:spPr/>
      <dgm:t>
        <a:bodyPr/>
        <a:lstStyle/>
        <a:p>
          <a:endParaRPr lang="en-US"/>
        </a:p>
      </dgm:t>
    </dgm:pt>
    <dgm:pt modelId="{AD6B8126-6806-430A-B012-B2C2EB28D1BE}">
      <dgm:prSet phldrT="[Text]"/>
      <dgm:spPr/>
      <dgm:t>
        <a:bodyPr/>
        <a:lstStyle/>
        <a:p>
          <a:pPr>
            <a:buClrTx/>
            <a:buSzTx/>
            <a:buFontTx/>
            <a:buChar char="•"/>
          </a:pPr>
          <a:r>
            <a:rPr kumimoji="0" lang="en-US" altLang="en-US" b="1" i="0" u="none" strike="noStrike" cap="none" normalizeH="0" baseline="0" dirty="0">
              <a:ln>
                <a:noFill/>
              </a:ln>
              <a:solidFill>
                <a:schemeClr val="bg1"/>
              </a:solidFill>
              <a:effectLst/>
              <a:latin typeface="Arial" panose="020B0604020202020204" pitchFamily="34" charset="0"/>
            </a:rPr>
            <a:t>Intersecting barriers</a:t>
          </a:r>
          <a:r>
            <a:rPr kumimoji="0" lang="en-US" altLang="en-US" b="0" i="0" u="none" strike="noStrike" cap="none" normalizeH="0" baseline="0" dirty="0">
              <a:ln>
                <a:noFill/>
              </a:ln>
              <a:solidFill>
                <a:schemeClr val="bg1"/>
              </a:solidFill>
              <a:effectLst/>
              <a:latin typeface="Arial" panose="020B0604020202020204" pitchFamily="34" charset="0"/>
            </a:rPr>
            <a:t>, disproportionately affect women and minority transfer students.</a:t>
          </a:r>
          <a:endParaRPr lang="en-US" dirty="0">
            <a:solidFill>
              <a:schemeClr val="bg1"/>
            </a:solidFill>
          </a:endParaRPr>
        </a:p>
      </dgm:t>
    </dgm:pt>
    <dgm:pt modelId="{5EBDEE7B-24A8-480D-A928-5210AE74F45C}" type="parTrans" cxnId="{E67E079E-8CFE-42C8-BC8F-7B62C0CBA81B}">
      <dgm:prSet/>
      <dgm:spPr/>
      <dgm:t>
        <a:bodyPr/>
        <a:lstStyle/>
        <a:p>
          <a:endParaRPr lang="en-US"/>
        </a:p>
      </dgm:t>
    </dgm:pt>
    <dgm:pt modelId="{A2B8403A-E743-49DE-B718-3EF919325F05}" type="sibTrans" cxnId="{E67E079E-8CFE-42C8-BC8F-7B62C0CBA81B}">
      <dgm:prSet/>
      <dgm:spPr/>
      <dgm:t>
        <a:bodyPr/>
        <a:lstStyle/>
        <a:p>
          <a:endParaRPr lang="en-US"/>
        </a:p>
      </dgm:t>
    </dgm:pt>
    <dgm:pt modelId="{ECE43439-1123-4461-88A7-9C0BE3181381}">
      <dgm:prSet phldrT="[Text]"/>
      <dgm:spPr/>
      <dgm:t>
        <a:bodyPr/>
        <a:lstStyle/>
        <a:p>
          <a:pPr>
            <a:buClrTx/>
            <a:buSzTx/>
            <a:buFontTx/>
            <a:buChar char="•"/>
          </a:pPr>
          <a:r>
            <a:rPr kumimoji="0" lang="en-US" altLang="en-US" b="1" i="0" u="none" strike="noStrike" cap="none" normalizeH="0" baseline="0" dirty="0">
              <a:ln>
                <a:noFill/>
              </a:ln>
              <a:solidFill>
                <a:schemeClr val="bg1"/>
              </a:solidFill>
              <a:effectLst/>
              <a:latin typeface="Arial" panose="020B0604020202020204" pitchFamily="34" charset="0"/>
            </a:rPr>
            <a:t>Combined academic and professional mentoring </a:t>
          </a:r>
          <a:r>
            <a:rPr kumimoji="0" lang="en-US" altLang="en-US" b="0" i="0" u="none" strike="noStrike" cap="none" normalizeH="0" baseline="0" dirty="0">
              <a:ln>
                <a:noFill/>
              </a:ln>
              <a:solidFill>
                <a:schemeClr val="bg1"/>
              </a:solidFill>
              <a:effectLst/>
              <a:latin typeface="Arial" panose="020B0604020202020204" pitchFamily="34" charset="0"/>
            </a:rPr>
            <a:t> help bridge both knowledge and opportunity gaps.</a:t>
          </a:r>
          <a:endParaRPr lang="en-US" dirty="0">
            <a:solidFill>
              <a:schemeClr val="bg1"/>
            </a:solidFill>
          </a:endParaRPr>
        </a:p>
      </dgm:t>
    </dgm:pt>
    <dgm:pt modelId="{7B802E89-1AD2-4FD1-B93E-BFC395C58DA2}" type="parTrans" cxnId="{1A583AA7-A9D4-4A96-939B-DD8646DB0672}">
      <dgm:prSet/>
      <dgm:spPr/>
      <dgm:t>
        <a:bodyPr/>
        <a:lstStyle/>
        <a:p>
          <a:endParaRPr lang="en-US"/>
        </a:p>
      </dgm:t>
    </dgm:pt>
    <dgm:pt modelId="{34E6173C-A87A-471D-8E3C-E41A31D86C57}" type="sibTrans" cxnId="{1A583AA7-A9D4-4A96-939B-DD8646DB0672}">
      <dgm:prSet/>
      <dgm:spPr/>
      <dgm:t>
        <a:bodyPr/>
        <a:lstStyle/>
        <a:p>
          <a:endParaRPr lang="en-US"/>
        </a:p>
      </dgm:t>
    </dgm:pt>
    <dgm:pt modelId="{19B37BF9-9150-4A89-9F74-52338BD4EA1E}">
      <dgm:prSet phldrT="[Text]"/>
      <dgm:spPr/>
      <dgm:t>
        <a:bodyPr/>
        <a:lstStyle/>
        <a:p>
          <a:pPr>
            <a:buClrTx/>
            <a:buSzTx/>
            <a:buFontTx/>
            <a:buChar char="•"/>
          </a:pPr>
          <a:r>
            <a:rPr kumimoji="0" lang="en-US" altLang="en-US" b="1" i="0" u="none" strike="noStrike" cap="none" normalizeH="0" baseline="0" dirty="0">
              <a:ln>
                <a:noFill/>
              </a:ln>
              <a:solidFill>
                <a:schemeClr val="bg1"/>
              </a:solidFill>
              <a:effectLst/>
              <a:latin typeface="Arial" panose="020B0604020202020204" pitchFamily="34" charset="0"/>
            </a:rPr>
            <a:t>Structural obstacles</a:t>
          </a:r>
          <a:r>
            <a:rPr kumimoji="0" lang="en-US" altLang="en-US" b="0" i="0" u="none" strike="noStrike" cap="none" normalizeH="0" baseline="0" dirty="0">
              <a:ln>
                <a:noFill/>
              </a:ln>
              <a:solidFill>
                <a:schemeClr val="bg1"/>
              </a:solidFill>
              <a:effectLst/>
              <a:latin typeface="Arial" panose="020B0604020202020204" pitchFamily="34" charset="0"/>
            </a:rPr>
            <a:t>, must be addressed. </a:t>
          </a:r>
          <a:endParaRPr lang="en-US" dirty="0">
            <a:solidFill>
              <a:schemeClr val="bg1"/>
            </a:solidFill>
          </a:endParaRPr>
        </a:p>
      </dgm:t>
    </dgm:pt>
    <dgm:pt modelId="{259E77B8-03D4-47FE-A770-D2F757ECA7DA}" type="parTrans" cxnId="{79795A83-1030-49BF-BD51-8DB26BE18E52}">
      <dgm:prSet/>
      <dgm:spPr/>
      <dgm:t>
        <a:bodyPr/>
        <a:lstStyle/>
        <a:p>
          <a:endParaRPr lang="en-US"/>
        </a:p>
      </dgm:t>
    </dgm:pt>
    <dgm:pt modelId="{C304DA8B-D32F-4E19-B6D5-CD40923031CD}" type="sibTrans" cxnId="{79795A83-1030-49BF-BD51-8DB26BE18E52}">
      <dgm:prSet/>
      <dgm:spPr/>
      <dgm:t>
        <a:bodyPr/>
        <a:lstStyle/>
        <a:p>
          <a:endParaRPr lang="en-US"/>
        </a:p>
      </dgm:t>
    </dgm:pt>
    <dgm:pt modelId="{6F8CC041-C01F-4C16-AAC8-4CC2D2D41024}" type="pres">
      <dgm:prSet presAssocID="{4FB06DB7-A490-4451-A938-DCD43B887451}" presName="Name0" presStyleCnt="0">
        <dgm:presLayoutVars>
          <dgm:chMax val="1"/>
          <dgm:chPref val="1"/>
          <dgm:dir/>
          <dgm:animOne val="branch"/>
          <dgm:animLvl val="lvl"/>
        </dgm:presLayoutVars>
      </dgm:prSet>
      <dgm:spPr/>
    </dgm:pt>
    <dgm:pt modelId="{FE70060C-5FFD-476F-B190-41F5F70ABDF3}" type="pres">
      <dgm:prSet presAssocID="{63AFC0E0-CE88-4E45-8CB9-A4646DF6D677}" presName="Parent" presStyleLbl="node0" presStyleIdx="0" presStyleCnt="1">
        <dgm:presLayoutVars>
          <dgm:chMax val="6"/>
          <dgm:chPref val="6"/>
        </dgm:presLayoutVars>
      </dgm:prSet>
      <dgm:spPr/>
    </dgm:pt>
    <dgm:pt modelId="{2A566F2E-1E14-4A84-BAA0-E505CE02FE7C}" type="pres">
      <dgm:prSet presAssocID="{81D2C7FF-67D6-40BE-A092-2139422AED03}" presName="Accent1" presStyleCnt="0"/>
      <dgm:spPr/>
    </dgm:pt>
    <dgm:pt modelId="{5AE07E8D-0DC7-452F-BD6F-1908969ECF3A}" type="pres">
      <dgm:prSet presAssocID="{81D2C7FF-67D6-40BE-A092-2139422AED03}" presName="Accent" presStyleLbl="bgShp" presStyleIdx="0" presStyleCnt="6"/>
      <dgm:spPr/>
    </dgm:pt>
    <dgm:pt modelId="{452F81E0-B131-40E0-B9FB-3D6EF8A97957}" type="pres">
      <dgm:prSet presAssocID="{81D2C7FF-67D6-40BE-A092-2139422AED03}" presName="Child1" presStyleLbl="node1" presStyleIdx="0" presStyleCnt="6">
        <dgm:presLayoutVars>
          <dgm:chMax val="0"/>
          <dgm:chPref val="0"/>
          <dgm:bulletEnabled val="1"/>
        </dgm:presLayoutVars>
      </dgm:prSet>
      <dgm:spPr/>
    </dgm:pt>
    <dgm:pt modelId="{51E95894-87E3-42A8-8093-7039314EA74B}" type="pres">
      <dgm:prSet presAssocID="{AB36E87C-D31F-41E8-8A45-506CB5091FBD}" presName="Accent2" presStyleCnt="0"/>
      <dgm:spPr/>
    </dgm:pt>
    <dgm:pt modelId="{0D9232A7-C887-42E1-885C-56F93EB50141}" type="pres">
      <dgm:prSet presAssocID="{AB36E87C-D31F-41E8-8A45-506CB5091FBD}" presName="Accent" presStyleLbl="bgShp" presStyleIdx="1" presStyleCnt="6"/>
      <dgm:spPr/>
    </dgm:pt>
    <dgm:pt modelId="{FDADD3A9-CDD2-4C4F-B135-989750F8D160}" type="pres">
      <dgm:prSet presAssocID="{AB36E87C-D31F-41E8-8A45-506CB5091FBD}" presName="Child2" presStyleLbl="node1" presStyleIdx="1" presStyleCnt="6" custLinFactNeighborX="-1433" custLinFactNeighborY="-231">
        <dgm:presLayoutVars>
          <dgm:chMax val="0"/>
          <dgm:chPref val="0"/>
          <dgm:bulletEnabled val="1"/>
        </dgm:presLayoutVars>
      </dgm:prSet>
      <dgm:spPr/>
    </dgm:pt>
    <dgm:pt modelId="{2AE7416C-7CB3-4C09-B01A-4A583E8FC886}" type="pres">
      <dgm:prSet presAssocID="{9CACA04B-BC05-41DF-91EF-A81D41F6C699}" presName="Accent3" presStyleCnt="0"/>
      <dgm:spPr/>
    </dgm:pt>
    <dgm:pt modelId="{78760FB1-2FD3-4C70-9E8B-B9B3B6520947}" type="pres">
      <dgm:prSet presAssocID="{9CACA04B-BC05-41DF-91EF-A81D41F6C699}" presName="Accent" presStyleLbl="bgShp" presStyleIdx="2" presStyleCnt="6"/>
      <dgm:spPr/>
    </dgm:pt>
    <dgm:pt modelId="{3772101C-95B9-45C2-943B-99E33145415B}" type="pres">
      <dgm:prSet presAssocID="{9CACA04B-BC05-41DF-91EF-A81D41F6C699}" presName="Child3" presStyleLbl="node1" presStyleIdx="2" presStyleCnt="6">
        <dgm:presLayoutVars>
          <dgm:chMax val="0"/>
          <dgm:chPref val="0"/>
          <dgm:bulletEnabled val="1"/>
        </dgm:presLayoutVars>
      </dgm:prSet>
      <dgm:spPr/>
    </dgm:pt>
    <dgm:pt modelId="{AC807FB1-13A5-4954-9855-FE4A36D3F384}" type="pres">
      <dgm:prSet presAssocID="{AD6B8126-6806-430A-B012-B2C2EB28D1BE}" presName="Accent4" presStyleCnt="0"/>
      <dgm:spPr/>
    </dgm:pt>
    <dgm:pt modelId="{2130E21A-62C8-47F4-B3D4-E5F017840494}" type="pres">
      <dgm:prSet presAssocID="{AD6B8126-6806-430A-B012-B2C2EB28D1BE}" presName="Accent" presStyleLbl="bgShp" presStyleIdx="3" presStyleCnt="6"/>
      <dgm:spPr/>
    </dgm:pt>
    <dgm:pt modelId="{313608ED-3A3B-4959-B89B-A838F6F25953}" type="pres">
      <dgm:prSet presAssocID="{AD6B8126-6806-430A-B012-B2C2EB28D1BE}" presName="Child4" presStyleLbl="node1" presStyleIdx="3" presStyleCnt="6">
        <dgm:presLayoutVars>
          <dgm:chMax val="0"/>
          <dgm:chPref val="0"/>
          <dgm:bulletEnabled val="1"/>
        </dgm:presLayoutVars>
      </dgm:prSet>
      <dgm:spPr/>
    </dgm:pt>
    <dgm:pt modelId="{EEBAD1A6-4F06-47C0-8646-2FD3BFF39BE7}" type="pres">
      <dgm:prSet presAssocID="{ECE43439-1123-4461-88A7-9C0BE3181381}" presName="Accent5" presStyleCnt="0"/>
      <dgm:spPr/>
    </dgm:pt>
    <dgm:pt modelId="{2EA3759E-7263-4BA7-A6D1-C8451EA90889}" type="pres">
      <dgm:prSet presAssocID="{ECE43439-1123-4461-88A7-9C0BE3181381}" presName="Accent" presStyleLbl="bgShp" presStyleIdx="4" presStyleCnt="6"/>
      <dgm:spPr/>
    </dgm:pt>
    <dgm:pt modelId="{7EE102BB-AF40-4174-A5C9-CAD9261DBDB3}" type="pres">
      <dgm:prSet presAssocID="{ECE43439-1123-4461-88A7-9C0BE3181381}" presName="Child5" presStyleLbl="node1" presStyleIdx="4" presStyleCnt="6">
        <dgm:presLayoutVars>
          <dgm:chMax val="0"/>
          <dgm:chPref val="0"/>
          <dgm:bulletEnabled val="1"/>
        </dgm:presLayoutVars>
      </dgm:prSet>
      <dgm:spPr/>
    </dgm:pt>
    <dgm:pt modelId="{E7255FA7-CB5F-41CB-940B-F9D4A5E3842A}" type="pres">
      <dgm:prSet presAssocID="{19B37BF9-9150-4A89-9F74-52338BD4EA1E}" presName="Accent6" presStyleCnt="0"/>
      <dgm:spPr/>
    </dgm:pt>
    <dgm:pt modelId="{661DCF1E-2E1B-4C89-A4FD-662D40AE80D0}" type="pres">
      <dgm:prSet presAssocID="{19B37BF9-9150-4A89-9F74-52338BD4EA1E}" presName="Accent" presStyleLbl="bgShp" presStyleIdx="5" presStyleCnt="6"/>
      <dgm:spPr/>
    </dgm:pt>
    <dgm:pt modelId="{23066308-CADD-4DBB-8FC7-9DA1C9120BAC}" type="pres">
      <dgm:prSet presAssocID="{19B37BF9-9150-4A89-9F74-52338BD4EA1E}" presName="Child6" presStyleLbl="node1" presStyleIdx="5" presStyleCnt="6">
        <dgm:presLayoutVars>
          <dgm:chMax val="0"/>
          <dgm:chPref val="0"/>
          <dgm:bulletEnabled val="1"/>
        </dgm:presLayoutVars>
      </dgm:prSet>
      <dgm:spPr/>
    </dgm:pt>
  </dgm:ptLst>
  <dgm:cxnLst>
    <dgm:cxn modelId="{06306302-A92D-428F-BC42-79F5179E59B8}" srcId="{63AFC0E0-CE88-4E45-8CB9-A4646DF6D677}" destId="{9CACA04B-BC05-41DF-91EF-A81D41F6C699}" srcOrd="2" destOrd="0" parTransId="{14A14E40-F73F-4225-AD90-A05AE373DD41}" sibTransId="{A1CF48D6-3BA5-442E-9D29-EFA0754BFCB0}"/>
    <dgm:cxn modelId="{D033C023-2E39-41EC-856C-7A10783C1E63}" type="presOf" srcId="{63AFC0E0-CE88-4E45-8CB9-A4646DF6D677}" destId="{FE70060C-5FFD-476F-B190-41F5F70ABDF3}" srcOrd="0" destOrd="0" presId="urn:microsoft.com/office/officeart/2011/layout/HexagonRadial"/>
    <dgm:cxn modelId="{3497A733-18AA-40EE-97A7-35DF95B910B8}" type="presOf" srcId="{ECE43439-1123-4461-88A7-9C0BE3181381}" destId="{7EE102BB-AF40-4174-A5C9-CAD9261DBDB3}" srcOrd="0" destOrd="0" presId="urn:microsoft.com/office/officeart/2011/layout/HexagonRadial"/>
    <dgm:cxn modelId="{B2EA3341-3721-404B-80AF-BA2711BE231D}" type="presOf" srcId="{AB36E87C-D31F-41E8-8A45-506CB5091FBD}" destId="{FDADD3A9-CDD2-4C4F-B135-989750F8D160}" srcOrd="0" destOrd="0" presId="urn:microsoft.com/office/officeart/2011/layout/HexagonRadial"/>
    <dgm:cxn modelId="{0075EC55-AF70-4421-A6F6-4B74AE026785}" srcId="{4FB06DB7-A490-4451-A938-DCD43B887451}" destId="{63AFC0E0-CE88-4E45-8CB9-A4646DF6D677}" srcOrd="0" destOrd="0" parTransId="{35466D5B-F2D1-4D93-A506-7A6AB2EDA2A9}" sibTransId="{298847D5-7587-40D9-936D-CB4358280107}"/>
    <dgm:cxn modelId="{AC228957-B3CF-4CA6-B25A-227011306F71}" type="presOf" srcId="{AD6B8126-6806-430A-B012-B2C2EB28D1BE}" destId="{313608ED-3A3B-4959-B89B-A838F6F25953}" srcOrd="0" destOrd="0" presId="urn:microsoft.com/office/officeart/2011/layout/HexagonRadial"/>
    <dgm:cxn modelId="{0B570878-6B4B-4500-BEEC-FA89180420BE}" type="presOf" srcId="{81D2C7FF-67D6-40BE-A092-2139422AED03}" destId="{452F81E0-B131-40E0-B9FB-3D6EF8A97957}" srcOrd="0" destOrd="0" presId="urn:microsoft.com/office/officeart/2011/layout/HexagonRadial"/>
    <dgm:cxn modelId="{BD78BF78-CBCE-46BB-98C8-F6DDB45F185B}" type="presOf" srcId="{9CACA04B-BC05-41DF-91EF-A81D41F6C699}" destId="{3772101C-95B9-45C2-943B-99E33145415B}" srcOrd="0" destOrd="0" presId="urn:microsoft.com/office/officeart/2011/layout/HexagonRadial"/>
    <dgm:cxn modelId="{02328D59-EF08-4A87-BDB7-7F69D2BCBE4B}" type="presOf" srcId="{19B37BF9-9150-4A89-9F74-52338BD4EA1E}" destId="{23066308-CADD-4DBB-8FC7-9DA1C9120BAC}" srcOrd="0" destOrd="0" presId="urn:microsoft.com/office/officeart/2011/layout/HexagonRadial"/>
    <dgm:cxn modelId="{79795A83-1030-49BF-BD51-8DB26BE18E52}" srcId="{63AFC0E0-CE88-4E45-8CB9-A4646DF6D677}" destId="{19B37BF9-9150-4A89-9F74-52338BD4EA1E}" srcOrd="5" destOrd="0" parTransId="{259E77B8-03D4-47FE-A770-D2F757ECA7DA}" sibTransId="{C304DA8B-D32F-4E19-B6D5-CD40923031CD}"/>
    <dgm:cxn modelId="{E67E079E-8CFE-42C8-BC8F-7B62C0CBA81B}" srcId="{63AFC0E0-CE88-4E45-8CB9-A4646DF6D677}" destId="{AD6B8126-6806-430A-B012-B2C2EB28D1BE}" srcOrd="3" destOrd="0" parTransId="{5EBDEE7B-24A8-480D-A928-5210AE74F45C}" sibTransId="{A2B8403A-E743-49DE-B718-3EF919325F05}"/>
    <dgm:cxn modelId="{1A583AA7-A9D4-4A96-939B-DD8646DB0672}" srcId="{63AFC0E0-CE88-4E45-8CB9-A4646DF6D677}" destId="{ECE43439-1123-4461-88A7-9C0BE3181381}" srcOrd="4" destOrd="0" parTransId="{7B802E89-1AD2-4FD1-B93E-BFC395C58DA2}" sibTransId="{34E6173C-A87A-471D-8E3C-E41A31D86C57}"/>
    <dgm:cxn modelId="{0608CDB9-48D3-458F-AFEB-838D6BE77F48}" srcId="{63AFC0E0-CE88-4E45-8CB9-A4646DF6D677}" destId="{AB36E87C-D31F-41E8-8A45-506CB5091FBD}" srcOrd="1" destOrd="0" parTransId="{0F1511C9-70AD-4DBB-AD61-F6F570AD8C1E}" sibTransId="{21C0BBA1-F733-4792-9017-37D97065B63A}"/>
    <dgm:cxn modelId="{F8F2D2BD-0AF4-4558-8532-F01141F533B9}" srcId="{63AFC0E0-CE88-4E45-8CB9-A4646DF6D677}" destId="{81D2C7FF-67D6-40BE-A092-2139422AED03}" srcOrd="0" destOrd="0" parTransId="{F7800668-8EB8-49F0-A705-1D659F40C916}" sibTransId="{82BC8876-B7A0-4770-8E9D-117F9195A7A4}"/>
    <dgm:cxn modelId="{053E66F9-ACAE-4696-9FBF-009D65DE4D95}" type="presOf" srcId="{4FB06DB7-A490-4451-A938-DCD43B887451}" destId="{6F8CC041-C01F-4C16-AAC8-4CC2D2D41024}" srcOrd="0" destOrd="0" presId="urn:microsoft.com/office/officeart/2011/layout/HexagonRadial"/>
    <dgm:cxn modelId="{88755E41-9922-4E76-B815-6F24E16ED1C4}" type="presParOf" srcId="{6F8CC041-C01F-4C16-AAC8-4CC2D2D41024}" destId="{FE70060C-5FFD-476F-B190-41F5F70ABDF3}" srcOrd="0" destOrd="0" presId="urn:microsoft.com/office/officeart/2011/layout/HexagonRadial"/>
    <dgm:cxn modelId="{A954AD66-B79C-4654-B848-2C9EDCA2D1F1}" type="presParOf" srcId="{6F8CC041-C01F-4C16-AAC8-4CC2D2D41024}" destId="{2A566F2E-1E14-4A84-BAA0-E505CE02FE7C}" srcOrd="1" destOrd="0" presId="urn:microsoft.com/office/officeart/2011/layout/HexagonRadial"/>
    <dgm:cxn modelId="{0203901B-105A-409B-B64F-67C5D9859A62}" type="presParOf" srcId="{2A566F2E-1E14-4A84-BAA0-E505CE02FE7C}" destId="{5AE07E8D-0DC7-452F-BD6F-1908969ECF3A}" srcOrd="0" destOrd="0" presId="urn:microsoft.com/office/officeart/2011/layout/HexagonRadial"/>
    <dgm:cxn modelId="{D1F8915D-A8C7-4055-A16B-AEAE2E9363BF}" type="presParOf" srcId="{6F8CC041-C01F-4C16-AAC8-4CC2D2D41024}" destId="{452F81E0-B131-40E0-B9FB-3D6EF8A97957}" srcOrd="2" destOrd="0" presId="urn:microsoft.com/office/officeart/2011/layout/HexagonRadial"/>
    <dgm:cxn modelId="{A76C9889-7641-4D63-9E93-7A44CFF3725A}" type="presParOf" srcId="{6F8CC041-C01F-4C16-AAC8-4CC2D2D41024}" destId="{51E95894-87E3-42A8-8093-7039314EA74B}" srcOrd="3" destOrd="0" presId="urn:microsoft.com/office/officeart/2011/layout/HexagonRadial"/>
    <dgm:cxn modelId="{2318ED48-7800-443F-BBCE-A13A1EC89D46}" type="presParOf" srcId="{51E95894-87E3-42A8-8093-7039314EA74B}" destId="{0D9232A7-C887-42E1-885C-56F93EB50141}" srcOrd="0" destOrd="0" presId="urn:microsoft.com/office/officeart/2011/layout/HexagonRadial"/>
    <dgm:cxn modelId="{7E2F42FD-8503-4334-8B1D-68B7A854B33B}" type="presParOf" srcId="{6F8CC041-C01F-4C16-AAC8-4CC2D2D41024}" destId="{FDADD3A9-CDD2-4C4F-B135-989750F8D160}" srcOrd="4" destOrd="0" presId="urn:microsoft.com/office/officeart/2011/layout/HexagonRadial"/>
    <dgm:cxn modelId="{91A00AA4-CEDC-49A2-82EC-8CF0F767D9B5}" type="presParOf" srcId="{6F8CC041-C01F-4C16-AAC8-4CC2D2D41024}" destId="{2AE7416C-7CB3-4C09-B01A-4A583E8FC886}" srcOrd="5" destOrd="0" presId="urn:microsoft.com/office/officeart/2011/layout/HexagonRadial"/>
    <dgm:cxn modelId="{F6679C52-33B5-4838-B1B2-7E20C8E9B4D9}" type="presParOf" srcId="{2AE7416C-7CB3-4C09-B01A-4A583E8FC886}" destId="{78760FB1-2FD3-4C70-9E8B-B9B3B6520947}" srcOrd="0" destOrd="0" presId="urn:microsoft.com/office/officeart/2011/layout/HexagonRadial"/>
    <dgm:cxn modelId="{30614A79-42FD-4B3C-AD3F-ABD6CC92C87C}" type="presParOf" srcId="{6F8CC041-C01F-4C16-AAC8-4CC2D2D41024}" destId="{3772101C-95B9-45C2-943B-99E33145415B}" srcOrd="6" destOrd="0" presId="urn:microsoft.com/office/officeart/2011/layout/HexagonRadial"/>
    <dgm:cxn modelId="{14C16DCB-8457-4BFC-A201-FD6C7DA282F2}" type="presParOf" srcId="{6F8CC041-C01F-4C16-AAC8-4CC2D2D41024}" destId="{AC807FB1-13A5-4954-9855-FE4A36D3F384}" srcOrd="7" destOrd="0" presId="urn:microsoft.com/office/officeart/2011/layout/HexagonRadial"/>
    <dgm:cxn modelId="{A7BF91E8-78EF-45AA-9817-3D662F64893B}" type="presParOf" srcId="{AC807FB1-13A5-4954-9855-FE4A36D3F384}" destId="{2130E21A-62C8-47F4-B3D4-E5F017840494}" srcOrd="0" destOrd="0" presId="urn:microsoft.com/office/officeart/2011/layout/HexagonRadial"/>
    <dgm:cxn modelId="{EC796CFC-B2D7-4522-AAAF-83F84437927A}" type="presParOf" srcId="{6F8CC041-C01F-4C16-AAC8-4CC2D2D41024}" destId="{313608ED-3A3B-4959-B89B-A838F6F25953}" srcOrd="8" destOrd="0" presId="urn:microsoft.com/office/officeart/2011/layout/HexagonRadial"/>
    <dgm:cxn modelId="{C4EFBE0F-D446-4A35-A2C4-3EDEBE299B19}" type="presParOf" srcId="{6F8CC041-C01F-4C16-AAC8-4CC2D2D41024}" destId="{EEBAD1A6-4F06-47C0-8646-2FD3BFF39BE7}" srcOrd="9" destOrd="0" presId="urn:microsoft.com/office/officeart/2011/layout/HexagonRadial"/>
    <dgm:cxn modelId="{8365B0FF-FDF4-419D-A315-16E1F606F8C6}" type="presParOf" srcId="{EEBAD1A6-4F06-47C0-8646-2FD3BFF39BE7}" destId="{2EA3759E-7263-4BA7-A6D1-C8451EA90889}" srcOrd="0" destOrd="0" presId="urn:microsoft.com/office/officeart/2011/layout/HexagonRadial"/>
    <dgm:cxn modelId="{85238FC9-E5E9-4199-AD58-AB58A5FF60A2}" type="presParOf" srcId="{6F8CC041-C01F-4C16-AAC8-4CC2D2D41024}" destId="{7EE102BB-AF40-4174-A5C9-CAD9261DBDB3}" srcOrd="10" destOrd="0" presId="urn:microsoft.com/office/officeart/2011/layout/HexagonRadial"/>
    <dgm:cxn modelId="{4EB4966F-38E8-4875-98B6-B9E5C5E25BE5}" type="presParOf" srcId="{6F8CC041-C01F-4C16-AAC8-4CC2D2D41024}" destId="{E7255FA7-CB5F-41CB-940B-F9D4A5E3842A}" srcOrd="11" destOrd="0" presId="urn:microsoft.com/office/officeart/2011/layout/HexagonRadial"/>
    <dgm:cxn modelId="{C8635BE7-21F5-44BC-ACB1-ADF0159C494E}" type="presParOf" srcId="{E7255FA7-CB5F-41CB-940B-F9D4A5E3842A}" destId="{661DCF1E-2E1B-4C89-A4FD-662D40AE80D0}" srcOrd="0" destOrd="0" presId="urn:microsoft.com/office/officeart/2011/layout/HexagonRadial"/>
    <dgm:cxn modelId="{C61B4B66-B517-448A-A7B8-592CD803CCA6}" type="presParOf" srcId="{6F8CC041-C01F-4C16-AAC8-4CC2D2D41024}" destId="{23066308-CADD-4DBB-8FC7-9DA1C9120BAC}" srcOrd="12" destOrd="0" presId="urn:microsoft.com/office/officeart/2011/layout/HexagonRadi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C906B3-0F93-40DA-B8AA-DD79DFAD1C31}">
      <dsp:nvSpPr>
        <dsp:cNvPr id="0" name=""/>
        <dsp:cNvSpPr/>
      </dsp:nvSpPr>
      <dsp:spPr>
        <a:xfrm>
          <a:off x="1493489" y="41050"/>
          <a:ext cx="2710796" cy="135539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815" tIns="29210" rIns="43815" bIns="29210" numCol="1" spcCol="1270" anchor="ctr" anchorCtr="0">
          <a:noAutofit/>
        </a:bodyPr>
        <a:lstStyle/>
        <a:p>
          <a:pPr marL="0" lvl="0" indent="0" algn="ctr" defTabSz="1022350">
            <a:lnSpc>
              <a:spcPct val="90000"/>
            </a:lnSpc>
            <a:spcBef>
              <a:spcPct val="0"/>
            </a:spcBef>
            <a:spcAft>
              <a:spcPct val="35000"/>
            </a:spcAft>
            <a:buNone/>
          </a:pPr>
          <a:r>
            <a:rPr lang="en-US" sz="2300" b="1" kern="1200" dirty="0"/>
            <a:t>Transfer Pathways and Success Metrics</a:t>
          </a:r>
          <a:endParaRPr lang="en-US" sz="2300" kern="1200" dirty="0"/>
        </a:p>
      </dsp:txBody>
      <dsp:txXfrm>
        <a:off x="1533187" y="80748"/>
        <a:ext cx="2631400" cy="1276002"/>
      </dsp:txXfrm>
    </dsp:sp>
    <dsp:sp modelId="{66BDCCA4-9B15-45D2-8700-A1D166D31B81}">
      <dsp:nvSpPr>
        <dsp:cNvPr id="0" name=""/>
        <dsp:cNvSpPr/>
      </dsp:nvSpPr>
      <dsp:spPr>
        <a:xfrm>
          <a:off x="1764569" y="1396449"/>
          <a:ext cx="271079" cy="975642"/>
        </a:xfrm>
        <a:custGeom>
          <a:avLst/>
          <a:gdLst/>
          <a:ahLst/>
          <a:cxnLst/>
          <a:rect l="0" t="0" r="0" b="0"/>
          <a:pathLst>
            <a:path>
              <a:moveTo>
                <a:pt x="0" y="0"/>
              </a:moveTo>
              <a:lnTo>
                <a:pt x="0" y="975642"/>
              </a:lnTo>
              <a:lnTo>
                <a:pt x="271079" y="97564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5A82864-1489-43F6-ABD5-44BF1E8644B6}">
      <dsp:nvSpPr>
        <dsp:cNvPr id="0" name=""/>
        <dsp:cNvSpPr/>
      </dsp:nvSpPr>
      <dsp:spPr>
        <a:xfrm>
          <a:off x="2035648" y="1694392"/>
          <a:ext cx="2168637" cy="135539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 tIns="16510" rIns="24765" bIns="16510" numCol="1" spcCol="1270" anchor="t" anchorCtr="0">
          <a:noAutofit/>
        </a:bodyPr>
        <a:lstStyle/>
        <a:p>
          <a:pPr marL="0" lvl="0" indent="0" algn="l" defTabSz="577850">
            <a:lnSpc>
              <a:spcPct val="90000"/>
            </a:lnSpc>
            <a:spcBef>
              <a:spcPct val="0"/>
            </a:spcBef>
            <a:spcAft>
              <a:spcPct val="35000"/>
            </a:spcAft>
            <a:buFont typeface="Arial" panose="020B0604020202020204" pitchFamily="34" charset="0"/>
            <a:buNone/>
          </a:pPr>
          <a:r>
            <a:rPr lang="en-US" sz="1300" kern="1200" dirty="0"/>
            <a:t>RQ1: What frameworks and institutional strategies best support successful transfer </a:t>
          </a:r>
          <a:r>
            <a:rPr lang="en-US" sz="1300" kern="1200"/>
            <a:t>from two- to four-year </a:t>
          </a:r>
          <a:r>
            <a:rPr lang="en-US" sz="1300" kern="1200" dirty="0"/>
            <a:t>CS programs?</a:t>
          </a:r>
        </a:p>
        <a:p>
          <a:pPr marL="57150" lvl="1" indent="-57150" algn="l" defTabSz="444500">
            <a:lnSpc>
              <a:spcPct val="90000"/>
            </a:lnSpc>
            <a:spcBef>
              <a:spcPct val="0"/>
            </a:spcBef>
            <a:spcAft>
              <a:spcPct val="15000"/>
            </a:spcAft>
            <a:buFont typeface="Arial" panose="020B0604020202020204" pitchFamily="34" charset="0"/>
            <a:buChar char="•"/>
          </a:pPr>
          <a:endParaRPr lang="en-US" sz="1000" kern="1200" dirty="0"/>
        </a:p>
      </dsp:txBody>
      <dsp:txXfrm>
        <a:off x="2075346" y="1734090"/>
        <a:ext cx="2089241" cy="1276002"/>
      </dsp:txXfrm>
    </dsp:sp>
    <dsp:sp modelId="{0CCCE168-F9D3-4AA5-84E9-538551ADF573}">
      <dsp:nvSpPr>
        <dsp:cNvPr id="0" name=""/>
        <dsp:cNvSpPr/>
      </dsp:nvSpPr>
      <dsp:spPr>
        <a:xfrm>
          <a:off x="1764569" y="1396449"/>
          <a:ext cx="271079" cy="2669891"/>
        </a:xfrm>
        <a:custGeom>
          <a:avLst/>
          <a:gdLst/>
          <a:ahLst/>
          <a:cxnLst/>
          <a:rect l="0" t="0" r="0" b="0"/>
          <a:pathLst>
            <a:path>
              <a:moveTo>
                <a:pt x="0" y="0"/>
              </a:moveTo>
              <a:lnTo>
                <a:pt x="0" y="2669891"/>
              </a:lnTo>
              <a:lnTo>
                <a:pt x="271079" y="266989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2112F53-929B-4545-BF1F-450E8E040679}">
      <dsp:nvSpPr>
        <dsp:cNvPr id="0" name=""/>
        <dsp:cNvSpPr/>
      </dsp:nvSpPr>
      <dsp:spPr>
        <a:xfrm>
          <a:off x="2035648" y="3388640"/>
          <a:ext cx="2168637" cy="135539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 tIns="16510" rIns="24765" bIns="16510" numCol="1" spcCol="1270" anchor="ctr" anchorCtr="0">
          <a:noAutofit/>
        </a:bodyPr>
        <a:lstStyle/>
        <a:p>
          <a:pPr marL="0" lvl="0" indent="0" algn="ctr" defTabSz="577850">
            <a:lnSpc>
              <a:spcPct val="90000"/>
            </a:lnSpc>
            <a:spcBef>
              <a:spcPct val="0"/>
            </a:spcBef>
            <a:spcAft>
              <a:spcPct val="35000"/>
            </a:spcAft>
            <a:buFont typeface="Arial" panose="020B0604020202020204" pitchFamily="34" charset="0"/>
            <a:buNone/>
          </a:pPr>
          <a:r>
            <a:rPr lang="en-US" sz="1300" kern="1200" dirty="0"/>
            <a:t>RQ2: How can these strategies mitigate challenges like GPA shock, retention, and academic performance?</a:t>
          </a:r>
        </a:p>
      </dsp:txBody>
      <dsp:txXfrm>
        <a:off x="2075346" y="3428338"/>
        <a:ext cx="2089241" cy="1276002"/>
      </dsp:txXfrm>
    </dsp:sp>
    <dsp:sp modelId="{5C7E681D-8565-426B-AA1E-5147F1C24ED8}">
      <dsp:nvSpPr>
        <dsp:cNvPr id="0" name=""/>
        <dsp:cNvSpPr/>
      </dsp:nvSpPr>
      <dsp:spPr>
        <a:xfrm>
          <a:off x="1764569" y="1396449"/>
          <a:ext cx="271079" cy="4364139"/>
        </a:xfrm>
        <a:custGeom>
          <a:avLst/>
          <a:gdLst/>
          <a:ahLst/>
          <a:cxnLst/>
          <a:rect l="0" t="0" r="0" b="0"/>
          <a:pathLst>
            <a:path>
              <a:moveTo>
                <a:pt x="0" y="0"/>
              </a:moveTo>
              <a:lnTo>
                <a:pt x="0" y="4364139"/>
              </a:lnTo>
              <a:lnTo>
                <a:pt x="271079" y="436413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B713325-DACC-47B0-A2AC-301C3518C09A}">
      <dsp:nvSpPr>
        <dsp:cNvPr id="0" name=""/>
        <dsp:cNvSpPr/>
      </dsp:nvSpPr>
      <dsp:spPr>
        <a:xfrm>
          <a:off x="2035648" y="5082888"/>
          <a:ext cx="2168637" cy="135539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 tIns="16510" rIns="24765" bIns="16510" numCol="1" spcCol="1270" anchor="ctr" anchorCtr="0">
          <a:noAutofit/>
        </a:bodyPr>
        <a:lstStyle/>
        <a:p>
          <a:pPr marL="0" lvl="0" indent="0" algn="ctr" defTabSz="577850">
            <a:lnSpc>
              <a:spcPct val="90000"/>
            </a:lnSpc>
            <a:spcBef>
              <a:spcPct val="0"/>
            </a:spcBef>
            <a:spcAft>
              <a:spcPct val="35000"/>
            </a:spcAft>
            <a:buFont typeface="Arial" panose="020B0604020202020204" pitchFamily="34" charset="0"/>
            <a:buNone/>
          </a:pPr>
          <a:r>
            <a:rPr lang="en-US" sz="1300" kern="1200" dirty="0"/>
            <a:t>RQ3: How does institutional support shape academic and career outcomes for CS transfer students?</a:t>
          </a:r>
        </a:p>
      </dsp:txBody>
      <dsp:txXfrm>
        <a:off x="2075346" y="5122586"/>
        <a:ext cx="2089241" cy="1276002"/>
      </dsp:txXfrm>
    </dsp:sp>
    <dsp:sp modelId="{BD990C54-3DE1-4B8C-9CAF-072D62F0345C}">
      <dsp:nvSpPr>
        <dsp:cNvPr id="0" name=""/>
        <dsp:cNvSpPr/>
      </dsp:nvSpPr>
      <dsp:spPr>
        <a:xfrm>
          <a:off x="4881985" y="144"/>
          <a:ext cx="2710796" cy="135539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815" tIns="29210" rIns="43815" bIns="29210" numCol="1" spcCol="1270" anchor="ctr" anchorCtr="0">
          <a:noAutofit/>
        </a:bodyPr>
        <a:lstStyle/>
        <a:p>
          <a:pPr marL="0" lvl="0" indent="0" algn="ctr" defTabSz="1022350">
            <a:lnSpc>
              <a:spcPct val="90000"/>
            </a:lnSpc>
            <a:spcBef>
              <a:spcPct val="0"/>
            </a:spcBef>
            <a:spcAft>
              <a:spcPct val="35000"/>
            </a:spcAft>
            <a:buNone/>
          </a:pPr>
          <a:r>
            <a:rPr lang="en-US" sz="2300" b="1" kern="1200" dirty="0"/>
            <a:t>Equity and Diversity in Transfer Pathways</a:t>
          </a:r>
          <a:endParaRPr lang="en-US" sz="2300" kern="1200" dirty="0"/>
        </a:p>
      </dsp:txBody>
      <dsp:txXfrm>
        <a:off x="4921683" y="39842"/>
        <a:ext cx="2631400" cy="1276002"/>
      </dsp:txXfrm>
    </dsp:sp>
    <dsp:sp modelId="{4AD3DBC4-57F5-4080-984F-8FE7233A7BC8}">
      <dsp:nvSpPr>
        <dsp:cNvPr id="0" name=""/>
        <dsp:cNvSpPr/>
      </dsp:nvSpPr>
      <dsp:spPr>
        <a:xfrm>
          <a:off x="5153065" y="1355543"/>
          <a:ext cx="271079" cy="1016548"/>
        </a:xfrm>
        <a:custGeom>
          <a:avLst/>
          <a:gdLst/>
          <a:ahLst/>
          <a:cxnLst/>
          <a:rect l="0" t="0" r="0" b="0"/>
          <a:pathLst>
            <a:path>
              <a:moveTo>
                <a:pt x="0" y="0"/>
              </a:moveTo>
              <a:lnTo>
                <a:pt x="0" y="1016548"/>
              </a:lnTo>
              <a:lnTo>
                <a:pt x="271079" y="101654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1CB13CD-DD95-44FF-8344-E32322C051FF}">
      <dsp:nvSpPr>
        <dsp:cNvPr id="0" name=""/>
        <dsp:cNvSpPr/>
      </dsp:nvSpPr>
      <dsp:spPr>
        <a:xfrm>
          <a:off x="5424145" y="1694392"/>
          <a:ext cx="2168637" cy="135539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 tIns="16510" rIns="24765" bIns="16510" numCol="1" spcCol="1270" anchor="ctr" anchorCtr="0">
          <a:noAutofit/>
        </a:bodyPr>
        <a:lstStyle/>
        <a:p>
          <a:pPr marL="0" lvl="0" indent="0" algn="ctr" defTabSz="577850">
            <a:lnSpc>
              <a:spcPct val="90000"/>
            </a:lnSpc>
            <a:spcBef>
              <a:spcPct val="0"/>
            </a:spcBef>
            <a:spcAft>
              <a:spcPct val="35000"/>
            </a:spcAft>
            <a:buFont typeface="Arial" panose="020B0604020202020204" pitchFamily="34" charset="0"/>
            <a:buNone/>
          </a:pPr>
          <a:r>
            <a:rPr lang="en-US" sz="1300" kern="1200" dirty="0"/>
            <a:t>RQ1: How do transfer pathways increase diversity and inclusion in CS?</a:t>
          </a:r>
        </a:p>
      </dsp:txBody>
      <dsp:txXfrm>
        <a:off x="5463843" y="1734090"/>
        <a:ext cx="2089241" cy="1276002"/>
      </dsp:txXfrm>
    </dsp:sp>
    <dsp:sp modelId="{09243AAD-6498-42AE-92C9-43E1AF42FC6A}">
      <dsp:nvSpPr>
        <dsp:cNvPr id="0" name=""/>
        <dsp:cNvSpPr/>
      </dsp:nvSpPr>
      <dsp:spPr>
        <a:xfrm>
          <a:off x="5153065" y="1355543"/>
          <a:ext cx="271079" cy="2710796"/>
        </a:xfrm>
        <a:custGeom>
          <a:avLst/>
          <a:gdLst/>
          <a:ahLst/>
          <a:cxnLst/>
          <a:rect l="0" t="0" r="0" b="0"/>
          <a:pathLst>
            <a:path>
              <a:moveTo>
                <a:pt x="0" y="0"/>
              </a:moveTo>
              <a:lnTo>
                <a:pt x="0" y="2710796"/>
              </a:lnTo>
              <a:lnTo>
                <a:pt x="271079" y="271079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AD0CDA8-221B-4638-9A29-4272DCDD8A39}">
      <dsp:nvSpPr>
        <dsp:cNvPr id="0" name=""/>
        <dsp:cNvSpPr/>
      </dsp:nvSpPr>
      <dsp:spPr>
        <a:xfrm>
          <a:off x="5424145" y="3388640"/>
          <a:ext cx="2168637" cy="135539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 tIns="16510" rIns="24765" bIns="16510" numCol="1" spcCol="1270" anchor="ctr" anchorCtr="0">
          <a:noAutofit/>
        </a:bodyPr>
        <a:lstStyle/>
        <a:p>
          <a:pPr marL="0" lvl="0" indent="0" algn="ctr" defTabSz="577850">
            <a:lnSpc>
              <a:spcPct val="90000"/>
            </a:lnSpc>
            <a:spcBef>
              <a:spcPct val="0"/>
            </a:spcBef>
            <a:spcAft>
              <a:spcPct val="35000"/>
            </a:spcAft>
            <a:buFont typeface="Arial" panose="020B0604020202020204" pitchFamily="34" charset="0"/>
            <a:buNone/>
          </a:pPr>
          <a:r>
            <a:rPr lang="en-US" sz="1300" kern="1200" dirty="0"/>
            <a:t>RQ2: What barriers and support mechanisms affect underrepresented transfer students?</a:t>
          </a:r>
        </a:p>
      </dsp:txBody>
      <dsp:txXfrm>
        <a:off x="5463843" y="3428338"/>
        <a:ext cx="2089241" cy="12760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9D1665-A35B-40A9-8642-552A5ED7E595}">
      <dsp:nvSpPr>
        <dsp:cNvPr id="0" name=""/>
        <dsp:cNvSpPr/>
      </dsp:nvSpPr>
      <dsp:spPr>
        <a:xfrm>
          <a:off x="1328306" y="0"/>
          <a:ext cx="4076007" cy="116979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kumimoji="0" lang="en-US" altLang="en-US" sz="1800" b="1" i="0" u="none" strike="noStrike" kern="1200" cap="none" normalizeH="0" baseline="0" dirty="0">
              <a:ln>
                <a:noFill/>
              </a:ln>
              <a:solidFill>
                <a:schemeClr val="bg1"/>
              </a:solidFill>
              <a:effectLst/>
              <a:latin typeface="Arial" panose="020B0604020202020204" pitchFamily="34" charset="0"/>
            </a:rPr>
            <a:t>Venue Selection: ACM, ASEE, IEEE</a:t>
          </a:r>
          <a:endParaRPr lang="en-US" sz="1800" kern="1200" dirty="0">
            <a:solidFill>
              <a:schemeClr val="bg1"/>
            </a:solidFill>
          </a:endParaRPr>
        </a:p>
      </dsp:txBody>
      <dsp:txXfrm>
        <a:off x="1362568" y="34262"/>
        <a:ext cx="4007483" cy="1101271"/>
      </dsp:txXfrm>
    </dsp:sp>
    <dsp:sp modelId="{435B31E2-6D08-4304-91BA-53BFF91E0E8D}">
      <dsp:nvSpPr>
        <dsp:cNvPr id="0" name=""/>
        <dsp:cNvSpPr/>
      </dsp:nvSpPr>
      <dsp:spPr>
        <a:xfrm rot="5400000">
          <a:off x="3146973" y="1199040"/>
          <a:ext cx="438673" cy="52640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solidFill>
              <a:schemeClr val="bg1"/>
            </a:solidFill>
          </a:endParaRPr>
        </a:p>
      </dsp:txBody>
      <dsp:txXfrm rot="-5400000">
        <a:off x="3208388" y="1242907"/>
        <a:ext cx="315844" cy="307071"/>
      </dsp:txXfrm>
    </dsp:sp>
    <dsp:sp modelId="{1DD3CEC9-215C-4D49-871E-A8A1AFC672A9}">
      <dsp:nvSpPr>
        <dsp:cNvPr id="0" name=""/>
        <dsp:cNvSpPr/>
      </dsp:nvSpPr>
      <dsp:spPr>
        <a:xfrm>
          <a:off x="1328306" y="1754694"/>
          <a:ext cx="4076007" cy="116979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ClrTx/>
            <a:buSzTx/>
            <a:buFontTx/>
            <a:buNone/>
          </a:pPr>
          <a:r>
            <a:rPr kumimoji="0" lang="en-US" altLang="en-US" sz="1800" b="1" i="0" u="none" strike="noStrike" kern="1200" cap="none" normalizeH="0" baseline="0" dirty="0">
              <a:ln>
                <a:noFill/>
              </a:ln>
              <a:solidFill>
                <a:schemeClr val="bg1"/>
              </a:solidFill>
              <a:effectLst/>
              <a:latin typeface="Arial" panose="020B0604020202020204" pitchFamily="34" charset="0"/>
            </a:rPr>
            <a:t>Keyword Deliberation:</a:t>
          </a:r>
          <a:r>
            <a:rPr kumimoji="0" lang="en-US" altLang="en-US" sz="1800" b="0" i="0" u="none" strike="noStrike" kern="1200" cap="none" normalizeH="0" baseline="0" dirty="0">
              <a:ln>
                <a:noFill/>
              </a:ln>
              <a:solidFill>
                <a:schemeClr val="bg1"/>
              </a:solidFill>
              <a:effectLst/>
              <a:latin typeface="Arial" panose="020B0604020202020204" pitchFamily="34" charset="0"/>
            </a:rPr>
            <a:t> “Transfer Students in Computing‘’, “Transfer Students in Computer Science'' and "Transfer Students in CS".</a:t>
          </a:r>
          <a:endParaRPr lang="en-US" sz="1800" kern="1200" dirty="0">
            <a:solidFill>
              <a:schemeClr val="bg1"/>
            </a:solidFill>
          </a:endParaRPr>
        </a:p>
      </dsp:txBody>
      <dsp:txXfrm>
        <a:off x="1362568" y="1788956"/>
        <a:ext cx="4007483" cy="1101271"/>
      </dsp:txXfrm>
    </dsp:sp>
    <dsp:sp modelId="{162B8234-5FBB-484B-8A6A-3DD042C6C6DC}">
      <dsp:nvSpPr>
        <dsp:cNvPr id="0" name=""/>
        <dsp:cNvSpPr/>
      </dsp:nvSpPr>
      <dsp:spPr>
        <a:xfrm rot="5400000">
          <a:off x="3146973" y="2953734"/>
          <a:ext cx="438673" cy="52640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solidFill>
              <a:schemeClr val="bg1"/>
            </a:solidFill>
          </a:endParaRPr>
        </a:p>
      </dsp:txBody>
      <dsp:txXfrm rot="-5400000">
        <a:off x="3208388" y="2997601"/>
        <a:ext cx="315844" cy="307071"/>
      </dsp:txXfrm>
    </dsp:sp>
    <dsp:sp modelId="{EDEC8652-867F-46C1-959B-F2203966C8E9}">
      <dsp:nvSpPr>
        <dsp:cNvPr id="0" name=""/>
        <dsp:cNvSpPr/>
      </dsp:nvSpPr>
      <dsp:spPr>
        <a:xfrm>
          <a:off x="1328306" y="3509387"/>
          <a:ext cx="4076007" cy="116979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ClrTx/>
            <a:buSzTx/>
            <a:buFontTx/>
            <a:buNone/>
          </a:pPr>
          <a:r>
            <a:rPr kumimoji="0" lang="en-US" altLang="en-US" sz="1800" b="1" i="0" u="none" strike="noStrike" kern="1200" cap="none" normalizeH="0" baseline="0" dirty="0">
              <a:ln>
                <a:noFill/>
              </a:ln>
              <a:solidFill>
                <a:schemeClr val="bg1"/>
              </a:solidFill>
              <a:effectLst/>
              <a:latin typeface="Arial" panose="020B0604020202020204" pitchFamily="34" charset="0"/>
            </a:rPr>
            <a:t>Final Search String</a:t>
          </a:r>
          <a:r>
            <a:rPr kumimoji="0" lang="en-US" altLang="en-US" sz="1800" b="0" i="0" u="none" strike="noStrike" kern="1200" cap="none" normalizeH="0" baseline="0" dirty="0">
              <a:ln>
                <a:noFill/>
              </a:ln>
              <a:solidFill>
                <a:schemeClr val="bg1"/>
              </a:solidFill>
              <a:effectLst/>
              <a:latin typeface="Arial" panose="020B0604020202020204" pitchFamily="34" charset="0"/>
            </a:rPr>
            <a:t>: "</a:t>
          </a:r>
          <a:r>
            <a:rPr kumimoji="0" lang="en-US" altLang="en-US" sz="1800" b="1" i="0" u="none" strike="noStrike" kern="1200" cap="none" normalizeH="0" baseline="0" dirty="0">
              <a:ln>
                <a:noFill/>
              </a:ln>
              <a:solidFill>
                <a:schemeClr val="bg1"/>
              </a:solidFill>
              <a:effectLst/>
              <a:latin typeface="Arial" panose="020B0604020202020204" pitchFamily="34" charset="0"/>
            </a:rPr>
            <a:t>Transfer Students in Computer Science</a:t>
          </a:r>
          <a:r>
            <a:rPr kumimoji="0" lang="en-US" altLang="en-US" sz="1800" b="0" i="0" u="none" strike="noStrike" kern="1200" cap="none" normalizeH="0" baseline="0" dirty="0">
              <a:ln>
                <a:noFill/>
              </a:ln>
              <a:solidFill>
                <a:schemeClr val="bg1"/>
              </a:solidFill>
              <a:effectLst/>
              <a:latin typeface="Arial" panose="020B0604020202020204" pitchFamily="34" charset="0"/>
            </a:rPr>
            <a:t>" yielded broader results encompassing additional search terms</a:t>
          </a:r>
          <a:endParaRPr lang="en-US" sz="1800" kern="1200" dirty="0">
            <a:solidFill>
              <a:schemeClr val="bg1"/>
            </a:solidFill>
          </a:endParaRPr>
        </a:p>
      </dsp:txBody>
      <dsp:txXfrm>
        <a:off x="1362568" y="3543649"/>
        <a:ext cx="4007483" cy="110127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9D1665-A35B-40A9-8642-552A5ED7E595}">
      <dsp:nvSpPr>
        <dsp:cNvPr id="0" name=""/>
        <dsp:cNvSpPr/>
      </dsp:nvSpPr>
      <dsp:spPr>
        <a:xfrm>
          <a:off x="1267988" y="0"/>
          <a:ext cx="4196643" cy="116979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kumimoji="0" lang="en-US" altLang="en-US" sz="1800" b="1" i="0" u="none" strike="noStrike" kern="1200" cap="none" normalizeH="0" baseline="0" dirty="0">
              <a:ln>
                <a:noFill/>
              </a:ln>
              <a:solidFill>
                <a:schemeClr val="bg1"/>
              </a:solidFill>
              <a:effectLst/>
              <a:latin typeface="Arial" panose="020B0604020202020204" pitchFamily="34" charset="0"/>
            </a:rPr>
            <a:t>Exclusion criteria:</a:t>
          </a:r>
          <a:r>
            <a:rPr kumimoji="0" lang="en-US" altLang="en-US" sz="1800" b="0" i="0" u="none" strike="noStrike" kern="1200" cap="none" normalizeH="0" baseline="0" dirty="0">
              <a:ln>
                <a:noFill/>
              </a:ln>
              <a:solidFill>
                <a:schemeClr val="bg1"/>
              </a:solidFill>
              <a:effectLst/>
              <a:latin typeface="Arial" panose="020B0604020202020204" pitchFamily="34" charset="0"/>
            </a:rPr>
            <a:t> Removed papers with only peripheral mention of transfer students, or those focused on general undergraduate </a:t>
          </a:r>
          <a:r>
            <a:rPr kumimoji="0" lang="en-US" altLang="en-US" sz="1800" b="0" i="0" u="none" strike="noStrike" kern="1200" cap="none" normalizeH="0" baseline="0">
              <a:ln>
                <a:noFill/>
              </a:ln>
              <a:solidFill>
                <a:schemeClr val="bg1"/>
              </a:solidFill>
              <a:effectLst/>
              <a:latin typeface="Arial" panose="020B0604020202020204" pitchFamily="34" charset="0"/>
            </a:rPr>
            <a:t>or non-CS </a:t>
          </a:r>
          <a:r>
            <a:rPr kumimoji="0" lang="en-US" altLang="en-US" sz="1800" b="0" i="0" u="none" strike="noStrike" kern="1200" cap="none" normalizeH="0" baseline="0" dirty="0">
              <a:ln>
                <a:noFill/>
              </a:ln>
              <a:solidFill>
                <a:schemeClr val="bg1"/>
              </a:solidFill>
              <a:effectLst/>
              <a:latin typeface="Arial" panose="020B0604020202020204" pitchFamily="34" charset="0"/>
            </a:rPr>
            <a:t>populations.</a:t>
          </a:r>
          <a:endParaRPr lang="en-US" sz="1800" kern="1200" dirty="0">
            <a:solidFill>
              <a:schemeClr val="bg1"/>
            </a:solidFill>
          </a:endParaRPr>
        </a:p>
      </dsp:txBody>
      <dsp:txXfrm>
        <a:off x="1302250" y="34262"/>
        <a:ext cx="4128119" cy="1101271"/>
      </dsp:txXfrm>
    </dsp:sp>
    <dsp:sp modelId="{435B31E2-6D08-4304-91BA-53BFF91E0E8D}">
      <dsp:nvSpPr>
        <dsp:cNvPr id="0" name=""/>
        <dsp:cNvSpPr/>
      </dsp:nvSpPr>
      <dsp:spPr>
        <a:xfrm rot="5400000">
          <a:off x="3146973" y="1199040"/>
          <a:ext cx="438673" cy="52640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solidFill>
              <a:schemeClr val="bg1"/>
            </a:solidFill>
          </a:endParaRPr>
        </a:p>
      </dsp:txBody>
      <dsp:txXfrm rot="-5400000">
        <a:off x="3208388" y="1242907"/>
        <a:ext cx="315844" cy="307071"/>
      </dsp:txXfrm>
    </dsp:sp>
    <dsp:sp modelId="{1DD3CEC9-215C-4D49-871E-A8A1AFC672A9}">
      <dsp:nvSpPr>
        <dsp:cNvPr id="0" name=""/>
        <dsp:cNvSpPr/>
      </dsp:nvSpPr>
      <dsp:spPr>
        <a:xfrm>
          <a:off x="1267988" y="1754694"/>
          <a:ext cx="4196643" cy="116979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ClrTx/>
            <a:buSzTx/>
            <a:buFontTx/>
            <a:buNone/>
          </a:pPr>
          <a:r>
            <a:rPr kumimoji="0" lang="en-US" altLang="en-US" sz="1800" b="1" i="0" u="none" strike="noStrike" kern="1200" cap="none" normalizeH="0" baseline="0" dirty="0">
              <a:ln>
                <a:noFill/>
              </a:ln>
              <a:solidFill>
                <a:schemeClr val="bg1"/>
              </a:solidFill>
              <a:effectLst/>
              <a:latin typeface="Arial" panose="020B0604020202020204" pitchFamily="34" charset="0"/>
            </a:rPr>
            <a:t>Inclusion criteria:</a:t>
          </a:r>
          <a:r>
            <a:rPr kumimoji="0" lang="en-US" altLang="en-US" sz="1800" b="0" i="0" u="none" strike="noStrike" kern="1200" cap="none" normalizeH="0" baseline="0" dirty="0">
              <a:ln>
                <a:noFill/>
              </a:ln>
              <a:solidFill>
                <a:schemeClr val="bg1"/>
              </a:solidFill>
              <a:effectLst/>
              <a:latin typeface="Arial" panose="020B0604020202020204" pitchFamily="34" charset="0"/>
            </a:rPr>
            <a:t> Papers must focus on CS transfer students and address their performance, pathways, or support mechanisms.</a:t>
          </a:r>
          <a:endParaRPr lang="en-US" sz="1800" kern="1200" dirty="0">
            <a:solidFill>
              <a:schemeClr val="bg1"/>
            </a:solidFill>
          </a:endParaRPr>
        </a:p>
      </dsp:txBody>
      <dsp:txXfrm>
        <a:off x="1302250" y="1788956"/>
        <a:ext cx="4128119" cy="1101271"/>
      </dsp:txXfrm>
    </dsp:sp>
    <dsp:sp modelId="{162B8234-5FBB-484B-8A6A-3DD042C6C6DC}">
      <dsp:nvSpPr>
        <dsp:cNvPr id="0" name=""/>
        <dsp:cNvSpPr/>
      </dsp:nvSpPr>
      <dsp:spPr>
        <a:xfrm rot="5400000">
          <a:off x="3146973" y="2953734"/>
          <a:ext cx="438673" cy="52640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solidFill>
              <a:schemeClr val="bg1"/>
            </a:solidFill>
          </a:endParaRPr>
        </a:p>
      </dsp:txBody>
      <dsp:txXfrm rot="-5400000">
        <a:off x="3208388" y="2997601"/>
        <a:ext cx="315844" cy="307071"/>
      </dsp:txXfrm>
    </dsp:sp>
    <dsp:sp modelId="{EDEC8652-867F-46C1-959B-F2203966C8E9}">
      <dsp:nvSpPr>
        <dsp:cNvPr id="0" name=""/>
        <dsp:cNvSpPr/>
      </dsp:nvSpPr>
      <dsp:spPr>
        <a:xfrm>
          <a:off x="1267988" y="3509387"/>
          <a:ext cx="4196643" cy="116979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ClrTx/>
            <a:buSzTx/>
            <a:buFontTx/>
            <a:buNone/>
          </a:pPr>
          <a:r>
            <a:rPr kumimoji="0" lang="en-US" altLang="en-US" sz="1800" b="0" i="0" u="none" strike="noStrike" kern="1200" cap="none" normalizeH="0" baseline="0" dirty="0">
              <a:ln>
                <a:noFill/>
              </a:ln>
              <a:solidFill>
                <a:schemeClr val="bg1"/>
              </a:solidFill>
              <a:effectLst/>
              <a:latin typeface="Arial" panose="020B0604020202020204" pitchFamily="34" charset="0"/>
            </a:rPr>
            <a:t>We curated </a:t>
          </a:r>
          <a:r>
            <a:rPr kumimoji="0" lang="en-US" altLang="en-US" sz="1800" b="1" i="0" u="none" strike="noStrike" kern="1200" cap="none" normalizeH="0" baseline="0" dirty="0">
              <a:ln>
                <a:noFill/>
              </a:ln>
              <a:solidFill>
                <a:schemeClr val="bg1"/>
              </a:solidFill>
              <a:effectLst/>
              <a:latin typeface="Arial" panose="020B0604020202020204" pitchFamily="34" charset="0"/>
            </a:rPr>
            <a:t>38 papers</a:t>
          </a:r>
          <a:r>
            <a:rPr kumimoji="0" lang="en-US" altLang="en-US" sz="1800" b="0" i="0" u="none" strike="noStrike" kern="1200" cap="none" normalizeH="0" baseline="0" dirty="0">
              <a:ln>
                <a:noFill/>
              </a:ln>
              <a:solidFill>
                <a:schemeClr val="bg1"/>
              </a:solidFill>
              <a:effectLst/>
              <a:latin typeface="Arial" panose="020B0604020202020204" pitchFamily="34" charset="0"/>
            </a:rPr>
            <a:t> that met all criteria across the three venues.</a:t>
          </a:r>
          <a:endParaRPr lang="en-US" sz="1800" kern="1200" dirty="0">
            <a:solidFill>
              <a:schemeClr val="bg1"/>
            </a:solidFill>
          </a:endParaRPr>
        </a:p>
      </dsp:txBody>
      <dsp:txXfrm>
        <a:off x="1302250" y="3543649"/>
        <a:ext cx="4128119" cy="110127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70060C-5FFD-476F-B190-41F5F70ABDF3}">
      <dsp:nvSpPr>
        <dsp:cNvPr id="0" name=""/>
        <dsp:cNvSpPr/>
      </dsp:nvSpPr>
      <dsp:spPr>
        <a:xfrm>
          <a:off x="3359418" y="2212390"/>
          <a:ext cx="2812044" cy="2432532"/>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bg1"/>
              </a:solidFill>
            </a:rPr>
            <a:t>Transfer Pathways and Success Metrics</a:t>
          </a:r>
          <a:endParaRPr lang="en-US" sz="1400" kern="1200" dirty="0">
            <a:solidFill>
              <a:schemeClr val="bg1"/>
            </a:solidFill>
          </a:endParaRPr>
        </a:p>
      </dsp:txBody>
      <dsp:txXfrm>
        <a:off x="3825413" y="2615495"/>
        <a:ext cx="1880054" cy="1626322"/>
      </dsp:txXfrm>
    </dsp:sp>
    <dsp:sp modelId="{0D9232A7-C887-42E1-885C-56F93EB50141}">
      <dsp:nvSpPr>
        <dsp:cNvPr id="0" name=""/>
        <dsp:cNvSpPr/>
      </dsp:nvSpPr>
      <dsp:spPr>
        <a:xfrm>
          <a:off x="5120298" y="1048588"/>
          <a:ext cx="1060976" cy="914171"/>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52F81E0-B131-40E0-B9FB-3D6EF8A97957}">
      <dsp:nvSpPr>
        <dsp:cNvPr id="0" name=""/>
        <dsp:cNvSpPr/>
      </dsp:nvSpPr>
      <dsp:spPr>
        <a:xfrm>
          <a:off x="3618447" y="0"/>
          <a:ext cx="2304450" cy="1993620"/>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ClrTx/>
            <a:buSzTx/>
            <a:buFontTx/>
            <a:buNone/>
          </a:pPr>
          <a:r>
            <a:rPr kumimoji="0" lang="en-US" altLang="en-US" sz="1400" b="0" i="0" u="none" strike="noStrike" kern="1200" cap="none" normalizeH="0" baseline="0" dirty="0">
              <a:ln>
                <a:noFill/>
              </a:ln>
              <a:solidFill>
                <a:schemeClr val="bg1"/>
              </a:solidFill>
              <a:effectLst/>
              <a:latin typeface="Arial" panose="020B0604020202020204" pitchFamily="34" charset="0"/>
            </a:rPr>
            <a:t>Transfer pathways are </a:t>
          </a:r>
          <a:r>
            <a:rPr kumimoji="0" lang="en-US" altLang="en-US" sz="1400" b="1" i="0" u="none" strike="noStrike" kern="1200" cap="none" normalizeH="0" baseline="0" dirty="0">
              <a:ln>
                <a:noFill/>
              </a:ln>
              <a:solidFill>
                <a:schemeClr val="bg1"/>
              </a:solidFill>
              <a:effectLst/>
              <a:latin typeface="Arial" panose="020B0604020202020204" pitchFamily="34" charset="0"/>
            </a:rPr>
            <a:t>key to diversifying CS programs</a:t>
          </a:r>
          <a:endParaRPr lang="en-US" sz="1400" kern="1200" dirty="0">
            <a:solidFill>
              <a:schemeClr val="bg1"/>
            </a:solidFill>
          </a:endParaRPr>
        </a:p>
      </dsp:txBody>
      <dsp:txXfrm>
        <a:off x="4000344" y="330385"/>
        <a:ext cx="1540656" cy="1332850"/>
      </dsp:txXfrm>
    </dsp:sp>
    <dsp:sp modelId="{78760FB1-2FD3-4C70-9E8B-B9B3B6520947}">
      <dsp:nvSpPr>
        <dsp:cNvPr id="0" name=""/>
        <dsp:cNvSpPr/>
      </dsp:nvSpPr>
      <dsp:spPr>
        <a:xfrm>
          <a:off x="6358540" y="2757601"/>
          <a:ext cx="1060976" cy="914171"/>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DADD3A9-CDD2-4C4F-B135-989750F8D160}">
      <dsp:nvSpPr>
        <dsp:cNvPr id="0" name=""/>
        <dsp:cNvSpPr/>
      </dsp:nvSpPr>
      <dsp:spPr>
        <a:xfrm>
          <a:off x="5698874" y="1221605"/>
          <a:ext cx="2304450" cy="1993620"/>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kumimoji="0" lang="en-US" altLang="en-US" sz="1400" b="0" i="0" u="none" strike="noStrike" kern="1200" cap="none" normalizeH="0" baseline="0" dirty="0">
              <a:ln>
                <a:noFill/>
              </a:ln>
              <a:solidFill>
                <a:schemeClr val="bg1"/>
              </a:solidFill>
              <a:effectLst/>
              <a:latin typeface="Arial" panose="020B0604020202020204" pitchFamily="34" charset="0"/>
            </a:rPr>
            <a:t>Students often </a:t>
          </a:r>
          <a:r>
            <a:rPr kumimoji="0" lang="en-US" altLang="en-US" sz="1400" b="1" i="0" u="none" strike="noStrike" kern="1200" cap="none" normalizeH="0" baseline="0" dirty="0">
              <a:ln>
                <a:noFill/>
              </a:ln>
              <a:solidFill>
                <a:schemeClr val="bg1"/>
              </a:solidFill>
              <a:effectLst/>
              <a:latin typeface="Arial" panose="020B0604020202020204" pitchFamily="34" charset="0"/>
            </a:rPr>
            <a:t>lack access to mentoring, peer networks, and tailored support</a:t>
          </a:r>
          <a:r>
            <a:rPr kumimoji="0" lang="en-US" altLang="en-US" sz="1400" b="0" i="0" u="none" strike="noStrike" kern="1200" cap="none" normalizeH="0" baseline="0" dirty="0">
              <a:ln>
                <a:noFill/>
              </a:ln>
              <a:solidFill>
                <a:schemeClr val="bg1"/>
              </a:solidFill>
              <a:effectLst/>
              <a:latin typeface="Arial" panose="020B0604020202020204" pitchFamily="34" charset="0"/>
            </a:rPr>
            <a:t>, </a:t>
          </a:r>
          <a:endParaRPr lang="en-US" sz="1400" kern="1200" dirty="0">
            <a:solidFill>
              <a:schemeClr val="bg1"/>
            </a:solidFill>
          </a:endParaRPr>
        </a:p>
      </dsp:txBody>
      <dsp:txXfrm>
        <a:off x="6080771" y="1551990"/>
        <a:ext cx="1540656" cy="1332850"/>
      </dsp:txXfrm>
    </dsp:sp>
    <dsp:sp modelId="{2130E21A-62C8-47F4-B3D4-E5F017840494}">
      <dsp:nvSpPr>
        <dsp:cNvPr id="0" name=""/>
        <dsp:cNvSpPr/>
      </dsp:nvSpPr>
      <dsp:spPr>
        <a:xfrm>
          <a:off x="5498377" y="4686757"/>
          <a:ext cx="1060976" cy="914171"/>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772101C-95B9-45C2-943B-99E33145415B}">
      <dsp:nvSpPr>
        <dsp:cNvPr id="0" name=""/>
        <dsp:cNvSpPr/>
      </dsp:nvSpPr>
      <dsp:spPr>
        <a:xfrm>
          <a:off x="5731896" y="3636797"/>
          <a:ext cx="2304450" cy="1993620"/>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ClrTx/>
            <a:buSzTx/>
            <a:buFontTx/>
            <a:buNone/>
          </a:pPr>
          <a:r>
            <a:rPr kumimoji="0" lang="en-US" altLang="en-US" sz="1400" b="1" i="0" u="none" strike="noStrike" kern="1200" cap="none" normalizeH="0" baseline="0" dirty="0">
              <a:ln>
                <a:noFill/>
              </a:ln>
              <a:solidFill>
                <a:schemeClr val="bg1"/>
              </a:solidFill>
              <a:effectLst/>
              <a:latin typeface="Arial" panose="020B0604020202020204" pitchFamily="34" charset="0"/>
            </a:rPr>
            <a:t>CS programs must develop inclusive, equity-centered practices</a:t>
          </a:r>
          <a:r>
            <a:rPr kumimoji="0" lang="en-US" altLang="en-US" sz="1400" b="0" i="0" u="none" strike="noStrike" kern="1200" cap="none" normalizeH="0" baseline="0" dirty="0">
              <a:ln>
                <a:noFill/>
              </a:ln>
              <a:solidFill>
                <a:schemeClr val="bg1"/>
              </a:solidFill>
              <a:effectLst/>
              <a:latin typeface="Arial" panose="020B0604020202020204" pitchFamily="34" charset="0"/>
            </a:rPr>
            <a:t> that address their specific needs.</a:t>
          </a:r>
          <a:endParaRPr lang="en-US" sz="1400" kern="1200" dirty="0">
            <a:solidFill>
              <a:schemeClr val="bg1"/>
            </a:solidFill>
          </a:endParaRPr>
        </a:p>
      </dsp:txBody>
      <dsp:txXfrm>
        <a:off x="6113793" y="3967182"/>
        <a:ext cx="1540656" cy="1332850"/>
      </dsp:txXfrm>
    </dsp:sp>
    <dsp:sp modelId="{2EA3759E-7263-4BA7-A6D1-C8451EA90889}">
      <dsp:nvSpPr>
        <dsp:cNvPr id="0" name=""/>
        <dsp:cNvSpPr/>
      </dsp:nvSpPr>
      <dsp:spPr>
        <a:xfrm>
          <a:off x="3364650" y="4887010"/>
          <a:ext cx="1060976" cy="914171"/>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13608ED-3A3B-4959-B89B-A838F6F25953}">
      <dsp:nvSpPr>
        <dsp:cNvPr id="0" name=""/>
        <dsp:cNvSpPr/>
      </dsp:nvSpPr>
      <dsp:spPr>
        <a:xfrm>
          <a:off x="3618447" y="4864379"/>
          <a:ext cx="2304450" cy="1993620"/>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ClrTx/>
            <a:buSzTx/>
            <a:buFontTx/>
            <a:buNone/>
          </a:pPr>
          <a:r>
            <a:rPr kumimoji="0" lang="en-US" altLang="en-US" sz="1400" b="1" i="0" u="none" strike="noStrike" kern="1200" cap="none" normalizeH="0" baseline="0" dirty="0">
              <a:ln>
                <a:noFill/>
              </a:ln>
              <a:solidFill>
                <a:schemeClr val="bg1"/>
              </a:solidFill>
              <a:effectLst/>
              <a:latin typeface="Arial" panose="020B0604020202020204" pitchFamily="34" charset="0"/>
            </a:rPr>
            <a:t>Intersecting barriers</a:t>
          </a:r>
          <a:r>
            <a:rPr kumimoji="0" lang="en-US" altLang="en-US" sz="1400" b="0" i="0" u="none" strike="noStrike" kern="1200" cap="none" normalizeH="0" baseline="0" dirty="0">
              <a:ln>
                <a:noFill/>
              </a:ln>
              <a:solidFill>
                <a:schemeClr val="bg1"/>
              </a:solidFill>
              <a:effectLst/>
              <a:latin typeface="Arial" panose="020B0604020202020204" pitchFamily="34" charset="0"/>
            </a:rPr>
            <a:t>, disproportionately affect women and minority transfer students.</a:t>
          </a:r>
          <a:endParaRPr lang="en-US" sz="1400" kern="1200" dirty="0">
            <a:solidFill>
              <a:schemeClr val="bg1"/>
            </a:solidFill>
          </a:endParaRPr>
        </a:p>
      </dsp:txBody>
      <dsp:txXfrm>
        <a:off x="4000344" y="5194764"/>
        <a:ext cx="1540656" cy="1332850"/>
      </dsp:txXfrm>
    </dsp:sp>
    <dsp:sp modelId="{661DCF1E-2E1B-4C89-A4FD-662D40AE80D0}">
      <dsp:nvSpPr>
        <dsp:cNvPr id="0" name=""/>
        <dsp:cNvSpPr/>
      </dsp:nvSpPr>
      <dsp:spPr>
        <a:xfrm>
          <a:off x="2106131" y="3178682"/>
          <a:ext cx="1060976" cy="914171"/>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EE102BB-AF40-4174-A5C9-CAD9261DBDB3}">
      <dsp:nvSpPr>
        <dsp:cNvPr id="0" name=""/>
        <dsp:cNvSpPr/>
      </dsp:nvSpPr>
      <dsp:spPr>
        <a:xfrm>
          <a:off x="1495187" y="3638168"/>
          <a:ext cx="2304450" cy="1993620"/>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ClrTx/>
            <a:buSzTx/>
            <a:buFontTx/>
            <a:buNone/>
          </a:pPr>
          <a:r>
            <a:rPr kumimoji="0" lang="en-US" altLang="en-US" sz="1400" b="1" i="0" u="none" strike="noStrike" kern="1200" cap="none" normalizeH="0" baseline="0" dirty="0">
              <a:ln>
                <a:noFill/>
              </a:ln>
              <a:solidFill>
                <a:schemeClr val="bg1"/>
              </a:solidFill>
              <a:effectLst/>
              <a:latin typeface="Arial" panose="020B0604020202020204" pitchFamily="34" charset="0"/>
            </a:rPr>
            <a:t>Combined academic and professional mentoring </a:t>
          </a:r>
          <a:r>
            <a:rPr kumimoji="0" lang="en-US" altLang="en-US" sz="1400" b="0" i="0" u="none" strike="noStrike" kern="1200" cap="none" normalizeH="0" baseline="0" dirty="0">
              <a:ln>
                <a:noFill/>
              </a:ln>
              <a:solidFill>
                <a:schemeClr val="bg1"/>
              </a:solidFill>
              <a:effectLst/>
              <a:latin typeface="Arial" panose="020B0604020202020204" pitchFamily="34" charset="0"/>
            </a:rPr>
            <a:t> help bridge both knowledge and opportunity gaps.</a:t>
          </a:r>
          <a:endParaRPr lang="en-US" sz="1400" kern="1200" dirty="0">
            <a:solidFill>
              <a:schemeClr val="bg1"/>
            </a:solidFill>
          </a:endParaRPr>
        </a:p>
      </dsp:txBody>
      <dsp:txXfrm>
        <a:off x="1877084" y="3968553"/>
        <a:ext cx="1540656" cy="1332850"/>
      </dsp:txXfrm>
    </dsp:sp>
    <dsp:sp modelId="{23066308-CADD-4DBB-8FC7-9DA1C9120BAC}">
      <dsp:nvSpPr>
        <dsp:cNvPr id="0" name=""/>
        <dsp:cNvSpPr/>
      </dsp:nvSpPr>
      <dsp:spPr>
        <a:xfrm>
          <a:off x="1495187" y="1223467"/>
          <a:ext cx="2304450" cy="1993620"/>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ClrTx/>
            <a:buSzTx/>
            <a:buFontTx/>
            <a:buNone/>
          </a:pPr>
          <a:r>
            <a:rPr kumimoji="0" lang="en-US" altLang="en-US" sz="1400" b="1" i="0" u="none" strike="noStrike" kern="1200" cap="none" normalizeH="0" baseline="0" dirty="0">
              <a:ln>
                <a:noFill/>
              </a:ln>
              <a:solidFill>
                <a:schemeClr val="bg1"/>
              </a:solidFill>
              <a:effectLst/>
              <a:latin typeface="Arial" panose="020B0604020202020204" pitchFamily="34" charset="0"/>
            </a:rPr>
            <a:t>Structural obstacles</a:t>
          </a:r>
          <a:r>
            <a:rPr kumimoji="0" lang="en-US" altLang="en-US" sz="1400" b="0" i="0" u="none" strike="noStrike" kern="1200" cap="none" normalizeH="0" baseline="0" dirty="0">
              <a:ln>
                <a:noFill/>
              </a:ln>
              <a:solidFill>
                <a:schemeClr val="bg1"/>
              </a:solidFill>
              <a:effectLst/>
              <a:latin typeface="Arial" panose="020B0604020202020204" pitchFamily="34" charset="0"/>
            </a:rPr>
            <a:t>, must be addressed. </a:t>
          </a:r>
          <a:endParaRPr lang="en-US" sz="1400" kern="1200" dirty="0">
            <a:solidFill>
              <a:schemeClr val="bg1"/>
            </a:solidFill>
          </a:endParaRPr>
        </a:p>
      </dsp:txBody>
      <dsp:txXfrm>
        <a:off x="1877084" y="1553852"/>
        <a:ext cx="1540656" cy="133285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D877CD0-59AE-0B91-C022-8989D3A6EE9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541439E6-E15E-9632-3EDD-B63313219B5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3B353E7-12BF-5647-A30A-46B82BF79869}" type="datetimeFigureOut">
              <a:rPr lang="en-US" smtClean="0"/>
              <a:t>6/29/2025</a:t>
            </a:fld>
            <a:endParaRPr lang="en-US"/>
          </a:p>
        </p:txBody>
      </p:sp>
      <p:sp>
        <p:nvSpPr>
          <p:cNvPr id="4" name="Footer Placeholder 3">
            <a:extLst>
              <a:ext uri="{FF2B5EF4-FFF2-40B4-BE49-F238E27FC236}">
                <a16:creationId xmlns:a16="http://schemas.microsoft.com/office/drawing/2014/main" id="{F36920AF-5C38-98CB-1FDA-70D4A8FF492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6A04BF4-1590-D89F-247E-86617859B86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5391077-78FF-BC47-83F5-0F73CA15E9D1}" type="slidenum">
              <a:rPr lang="en-US" smtClean="0"/>
              <a:t>‹#›</a:t>
            </a:fld>
            <a:endParaRPr lang="en-US"/>
          </a:p>
        </p:txBody>
      </p:sp>
    </p:spTree>
    <p:extLst>
      <p:ext uri="{BB962C8B-B14F-4D97-AF65-F5344CB8AC3E}">
        <p14:creationId xmlns:p14="http://schemas.microsoft.com/office/powerpoint/2010/main" val="37284758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lumMod val="60000"/>
            <a:lumOff val="40000"/>
          </a:schemeClr>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accent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accent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accent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accent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accent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accent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accent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accent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accent1"/>
                </a:solidFill>
                <a:latin typeface="Calibri"/>
                <a:ea typeface="Calibri"/>
                <a:cs typeface="Calibri"/>
                <a:sym typeface="Calibri"/>
              </a:defRPr>
            </a:lvl9pPr>
          </a:lstStyle>
          <a:p>
            <a:endParaRPr dirty="0"/>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8" name="Google Shape;88;p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26" name="Google Shape;126;p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a:ln>
                  <a:noFill/>
                </a:ln>
                <a:solidFill>
                  <a:schemeClr val="tx1"/>
                </a:solidFill>
                <a:effectLst/>
                <a:latin typeface="Arial" panose="020B0604020202020204" pitchFamily="34" charset="0"/>
              </a:rPr>
              <a:t>Diversity in computer science remains a pressing concern, with ongoing debates surrounding the effectiveness of Diversity, Equity, and Inclusion (DEI) initiatives across institutions.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Arial" panose="020B0604020202020204" pitchFamily="34" charset="0"/>
              </a:rPr>
              <a:t>Transfer students often represent historically underserved demographics, </a:t>
            </a:r>
            <a:r>
              <a:rPr kumimoji="0" lang="en-US" altLang="en-US" sz="1200" b="0" i="0" u="none" strike="noStrike" cap="none" normalizeH="0" baseline="0">
                <a:ln>
                  <a:noFill/>
                </a:ln>
                <a:solidFill>
                  <a:schemeClr val="tx1"/>
                </a:solidFill>
                <a:effectLst/>
                <a:latin typeface="Arial" panose="020B0604020202020204" pitchFamily="34" charset="0"/>
              </a:rPr>
              <a:t>including low-income, first-generation</a:t>
            </a:r>
            <a:r>
              <a:rPr kumimoji="0" lang="en-US" altLang="en-US" sz="1200" b="0" i="0" u="none" strike="noStrike" cap="none" normalizeH="0" baseline="0" dirty="0">
                <a:ln>
                  <a:noFill/>
                </a:ln>
                <a:solidFill>
                  <a:schemeClr val="tx1"/>
                </a:solidFill>
                <a:effectLst/>
                <a:latin typeface="Arial" panose="020B0604020202020204" pitchFamily="34" charset="0"/>
              </a:rPr>
              <a:t>, rural, and minority populations.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a:ln>
                  <a:noFill/>
                </a:ln>
                <a:solidFill>
                  <a:schemeClr val="tx1"/>
                </a:solidFill>
                <a:effectLst/>
                <a:latin typeface="Arial" panose="020B0604020202020204" pitchFamily="34" charset="0"/>
              </a:rPr>
              <a:t>Supporting these students effectively could unlock the inclusive potential of community colleges and contribute meaningfully to a more diverse computer science community.</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a:ln>
                  <a:noFill/>
                </a:ln>
                <a:solidFill>
                  <a:schemeClr val="tx1"/>
                </a:solidFill>
                <a:effectLst/>
                <a:latin typeface="Arial" panose="020B0604020202020204" pitchFamily="34" charset="0"/>
              </a:rPr>
              <a:t>Despite well-documented </a:t>
            </a:r>
            <a:r>
              <a:rPr kumimoji="0" lang="en-US" altLang="en-US" sz="1200" b="0" i="0" u="none" strike="noStrike" cap="none" normalizeH="0" baseline="0" dirty="0">
                <a:ln>
                  <a:noFill/>
                </a:ln>
                <a:solidFill>
                  <a:schemeClr val="tx1"/>
                </a:solidFill>
                <a:effectLst/>
                <a:latin typeface="Arial" panose="020B0604020202020204" pitchFamily="34" charset="0"/>
              </a:rPr>
              <a:t>challenges faced by transfer students in STEM, such as financial barriers, ‘transfer shock,’ low retention, and insufficient support, there is a clear lack of research focused specifically on computer science transfer students.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a:ln>
                  <a:noFill/>
                </a:ln>
                <a:solidFill>
                  <a:schemeClr val="tx1"/>
                </a:solidFill>
                <a:effectLst/>
                <a:latin typeface="Arial" panose="020B0604020202020204" pitchFamily="34" charset="0"/>
              </a:rPr>
              <a:t>This gap is especially critical because computer science presents distinct academic and professional challenges not fully captured by studies of broader STEM fields.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a:ln>
                  <a:noFill/>
                </a:ln>
                <a:solidFill>
                  <a:schemeClr val="tx1"/>
                </a:solidFill>
                <a:effectLst/>
                <a:latin typeface="Arial" panose="020B0604020202020204" pitchFamily="34" charset="0"/>
              </a:rPr>
              <a:t>Addressing this research gap requires a systematic understanding of the unique experiences of CS transfer students to inform targeted interventions.</a:t>
            </a:r>
          </a:p>
          <a:p>
            <a:endParaRPr kumimoji="0" lang="en-US" altLang="en-US" b="0" i="0" u="none" strike="noStrike" cap="none" normalizeH="0" baseline="0" dirty="0">
              <a:ln>
                <a:noFill/>
              </a:ln>
              <a:solidFill>
                <a:schemeClr val="tx1"/>
              </a:solidFill>
              <a:effectLst/>
              <a:latin typeface="Arial" panose="020B0604020202020204" pitchFamily="34" charset="0"/>
            </a:endParaRPr>
          </a:p>
          <a:p>
            <a:r>
              <a:rPr kumimoji="0" lang="en-US" altLang="en-US" b="0" i="0" u="none" strike="noStrike" cap="none" normalizeH="0" baseline="0" dirty="0">
                <a:ln>
                  <a:noFill/>
                </a:ln>
                <a:solidFill>
                  <a:schemeClr val="tx1"/>
                </a:solidFill>
                <a:effectLst/>
                <a:latin typeface="Arial" panose="020B0604020202020204" pitchFamily="34" charset="0"/>
              </a:rPr>
              <a:t>Most existing CS transfer literature is </a:t>
            </a:r>
            <a:r>
              <a:rPr kumimoji="0" lang="en-US" altLang="en-US" b="1" i="0" u="none" strike="noStrike" cap="none" normalizeH="0" baseline="0" dirty="0" err="1">
                <a:ln>
                  <a:noFill/>
                </a:ln>
                <a:solidFill>
                  <a:schemeClr val="tx1"/>
                </a:solidFill>
                <a:effectLst/>
                <a:latin typeface="Arial" panose="020B0604020202020204" pitchFamily="34" charset="0"/>
              </a:rPr>
              <a:t>U.</a:t>
            </a:r>
            <a:r>
              <a:rPr kumimoji="0" lang="en-US" altLang="en-US" b="1" i="0" u="none" strike="noStrike" cap="none" normalizeH="0" baseline="0" err="1">
                <a:ln>
                  <a:noFill/>
                </a:ln>
                <a:solidFill>
                  <a:schemeClr val="tx1"/>
                </a:solidFill>
                <a:effectLst/>
                <a:latin typeface="Arial" panose="020B0604020202020204" pitchFamily="34" charset="0"/>
              </a:rPr>
              <a:t>S</a:t>
            </a:r>
            <a:r>
              <a:rPr kumimoji="0" lang="en-US" altLang="en-US" b="1" i="0" u="none" strike="noStrike" cap="none" normalizeH="0" baseline="0">
                <a:ln>
                  <a:noFill/>
                </a:ln>
                <a:solidFill>
                  <a:schemeClr val="tx1"/>
                </a:solidFill>
                <a:effectLst/>
                <a:latin typeface="Arial" panose="020B0604020202020204" pitchFamily="34" charset="0"/>
              </a:rPr>
              <a:t>.-centric</a:t>
            </a:r>
            <a:r>
              <a:rPr kumimoji="0" lang="en-US" altLang="en-US" b="0" i="0" u="none" strike="noStrike" cap="none" normalizeH="0" baseline="0" dirty="0">
                <a:ln>
                  <a:noFill/>
                </a:ln>
                <a:solidFill>
                  <a:schemeClr val="tx1"/>
                </a:solidFill>
                <a:effectLst/>
                <a:latin typeface="Arial" panose="020B0604020202020204" pitchFamily="34" charset="0"/>
              </a:rPr>
              <a:t>, leaving a gap in understanding from a global perspective.</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altLang="en-US" sz="1200" b="0" i="0" u="none" strike="noStrike" cap="none" normalizeH="0" baseline="0" dirty="0">
                <a:ln>
                  <a:noFill/>
                </a:ln>
                <a:solidFill>
                  <a:schemeClr val="tx1"/>
                </a:solidFill>
                <a:effectLst/>
                <a:latin typeface="Arial" panose="020B0604020202020204" pitchFamily="34" charset="0"/>
              </a:rPr>
              <a:t>The goal of this literature review is to synthesize existing research, highlight unresolved challenges, and identify actionable opportunities to better support transfer students in CS.</a:t>
            </a:r>
          </a:p>
          <a:p>
            <a:endParaRPr kumimoji="0" lang="en-US" altLang="en-US" b="0" i="0" u="none" strike="noStrike" cap="none" normalizeH="0" baseline="0" dirty="0">
              <a:ln>
                <a:noFill/>
              </a:ln>
              <a:solidFill>
                <a:schemeClr val="tx1"/>
              </a:solidFill>
              <a:effectLst/>
              <a:latin typeface="Arial" panose="020B0604020202020204" pitchFamily="34" charset="0"/>
            </a:endParaRPr>
          </a:p>
          <a:p>
            <a:r>
              <a:rPr kumimoji="0" lang="en-US" altLang="en-US" b="0" i="0" u="none" strike="noStrike" cap="none" normalizeH="0" baseline="0" dirty="0">
                <a:ln>
                  <a:noFill/>
                </a:ln>
                <a:solidFill>
                  <a:schemeClr val="tx1"/>
                </a:solidFill>
                <a:effectLst/>
                <a:latin typeface="Arial" panose="020B0604020202020204" pitchFamily="34" charset="0"/>
              </a:rPr>
              <a:t>Canada: 2+2</a:t>
            </a:r>
          </a:p>
          <a:p>
            <a:r>
              <a:rPr kumimoji="0" lang="en-US" altLang="en-US" b="0" i="0" u="none" strike="noStrike" cap="none" normalizeH="0" baseline="0" dirty="0">
                <a:ln>
                  <a:noFill/>
                </a:ln>
                <a:solidFill>
                  <a:schemeClr val="tx1"/>
                </a:solidFill>
                <a:effectLst/>
                <a:latin typeface="Arial" panose="020B0604020202020204" pitchFamily="34" charset="0"/>
              </a:rPr>
              <a:t>Australia: </a:t>
            </a:r>
            <a:r>
              <a:rPr kumimoji="0" lang="en-US" altLang="en-US" b="0" i="0" u="none" strike="noStrike" cap="none" normalizeH="0" baseline="0" dirty="0" err="1">
                <a:ln>
                  <a:noFill/>
                </a:ln>
                <a:solidFill>
                  <a:schemeClr val="tx1"/>
                </a:solidFill>
                <a:effectLst/>
                <a:latin typeface="Arial" panose="020B0604020202020204" pitchFamily="34" charset="0"/>
              </a:rPr>
              <a:t>Tafe</a:t>
            </a:r>
            <a:endParaRPr kumimoji="0" lang="en-US" altLang="en-US" b="0" i="0" u="none" strike="noStrike" cap="none" normalizeH="0" baseline="0" dirty="0">
              <a:ln>
                <a:noFill/>
              </a:ln>
              <a:solidFill>
                <a:schemeClr val="tx1"/>
              </a:solidFill>
              <a:effectLst/>
              <a:latin typeface="Arial" panose="020B0604020202020204" pitchFamily="34" charset="0"/>
            </a:endParaRPr>
          </a:p>
          <a:p>
            <a:r>
              <a:rPr kumimoji="0" lang="en-US" altLang="en-US" b="0" i="0" u="none" strike="noStrike" cap="none" normalizeH="0" baseline="0" dirty="0">
                <a:ln>
                  <a:noFill/>
                </a:ln>
                <a:solidFill>
                  <a:schemeClr val="tx1"/>
                </a:solidFill>
                <a:effectLst/>
                <a:latin typeface="Arial" panose="020B0604020202020204" pitchFamily="34" charset="0"/>
              </a:rPr>
              <a:t>UK: Higher National Diploma to Degree</a:t>
            </a:r>
          </a:p>
          <a:p>
            <a:r>
              <a:rPr kumimoji="0" lang="en-US" altLang="en-US" b="0" i="0" u="none" strike="noStrike" cap="none" normalizeH="0" baseline="0" dirty="0">
                <a:ln>
                  <a:noFill/>
                </a:ln>
                <a:solidFill>
                  <a:schemeClr val="tx1"/>
                </a:solidFill>
                <a:effectLst/>
                <a:latin typeface="Arial" panose="020B0604020202020204" pitchFamily="34" charset="0"/>
              </a:rPr>
              <a:t>New Zealand </a:t>
            </a:r>
            <a:r>
              <a:rPr lang="en-US" dirty="0"/>
              <a:t>Polytechnics and Institutes of Technology to University</a:t>
            </a:r>
            <a:endParaRPr kumimoji="0" lang="en-US" altLang="en-US" b="0" i="0" u="none" strike="noStrike" cap="none" normalizeH="0" baseline="0" dirty="0">
              <a:ln>
                <a:noFill/>
              </a:ln>
              <a:solidFill>
                <a:schemeClr val="tx1"/>
              </a:solidFill>
              <a:effectLst/>
              <a:latin typeface="Arial" panose="020B0604020202020204" pitchFamily="34" charset="0"/>
            </a:endParaRPr>
          </a:p>
          <a:p>
            <a:r>
              <a:rPr kumimoji="0" lang="en-US" altLang="en-US" b="0" i="0" u="none" strike="noStrike" cap="none" normalizeH="0" baseline="0" dirty="0">
                <a:ln>
                  <a:noFill/>
                </a:ln>
                <a:solidFill>
                  <a:schemeClr val="tx1"/>
                </a:solidFill>
                <a:effectLst/>
                <a:latin typeface="Arial" panose="020B0604020202020204" pitchFamily="34" charset="0"/>
              </a:rPr>
              <a:t>Japan </a:t>
            </a:r>
            <a:r>
              <a:rPr lang="en-US" dirty="0"/>
              <a:t>Junior colleges (</a:t>
            </a:r>
            <a:r>
              <a:rPr lang="ja-JP" altLang="en-US" dirty="0"/>
              <a:t>短期大学</a:t>
            </a:r>
            <a:r>
              <a:rPr lang="en-US" altLang="ja-JP" dirty="0"/>
              <a:t>, </a:t>
            </a:r>
            <a:r>
              <a:rPr lang="en-US" i="1" dirty="0" err="1"/>
              <a:t>tanki</a:t>
            </a:r>
            <a:r>
              <a:rPr lang="en-US" i="1" dirty="0"/>
              <a:t> </a:t>
            </a:r>
            <a:r>
              <a:rPr lang="en-US" i="1" dirty="0" err="1"/>
              <a:t>daigaku</a:t>
            </a:r>
            <a:r>
              <a:rPr lang="en-US" dirty="0"/>
              <a:t>) to full universities.</a:t>
            </a:r>
            <a:endParaRPr kumimoji="0" lang="en-US" altLang="en-US" b="0" i="0" u="none" strike="noStrike" cap="none" normalizeH="0" baseline="0" dirty="0">
              <a:ln>
                <a:noFill/>
              </a:ln>
              <a:solidFill>
                <a:schemeClr val="tx1"/>
              </a:solidFill>
              <a:effectLst/>
              <a:latin typeface="Arial" panose="020B0604020202020204" pitchFamily="34" charset="0"/>
            </a:endParaRPr>
          </a:p>
          <a:p>
            <a:r>
              <a:rPr kumimoji="0" lang="en-US" altLang="en-US" b="0" i="0" u="none" strike="noStrike" cap="none" normalizeH="0" baseline="0" dirty="0">
                <a:ln>
                  <a:noFill/>
                </a:ln>
                <a:solidFill>
                  <a:schemeClr val="tx1"/>
                </a:solidFill>
                <a:effectLst/>
                <a:latin typeface="Arial" panose="020B0604020202020204" pitchFamily="34" charset="0"/>
              </a:rPr>
              <a:t>S. Korea </a:t>
            </a:r>
            <a:r>
              <a:rPr lang="en-US" dirty="0"/>
              <a:t>Junior Colleges (</a:t>
            </a:r>
            <a:r>
              <a:rPr lang="ko-KR" altLang="en-US" dirty="0"/>
              <a:t>전문대학</a:t>
            </a:r>
            <a:r>
              <a:rPr lang="en-US" altLang="ko-KR" dirty="0"/>
              <a:t>) </a:t>
            </a:r>
            <a:r>
              <a:rPr lang="en-US" dirty="0"/>
              <a:t>to Universities (</a:t>
            </a:r>
            <a:r>
              <a:rPr lang="ko-KR" altLang="en-US" dirty="0"/>
              <a:t>대학교</a:t>
            </a:r>
            <a:r>
              <a:rPr lang="en-US" altLang="ko-KR" dirty="0"/>
              <a:t>) – 3</a:t>
            </a:r>
            <a:r>
              <a:rPr lang="en-US" altLang="ko-KR" baseline="30000" dirty="0"/>
              <a:t>rd</a:t>
            </a:r>
            <a:r>
              <a:rPr lang="en-US" altLang="ko-KR" dirty="0"/>
              <a:t> year transfer exam</a:t>
            </a:r>
          </a:p>
          <a:p>
            <a:r>
              <a:rPr kumimoji="0" lang="en-US" altLang="en-US" b="0" i="0" u="none" strike="noStrike" cap="none" normalizeH="0" baseline="0" dirty="0">
                <a:ln>
                  <a:noFill/>
                </a:ln>
                <a:solidFill>
                  <a:schemeClr val="tx1"/>
                </a:solidFill>
                <a:effectLst/>
                <a:latin typeface="Arial" panose="020B0604020202020204" pitchFamily="34" charset="0"/>
              </a:rPr>
              <a:t>Singapore</a:t>
            </a:r>
          </a:p>
          <a:p>
            <a:r>
              <a:rPr kumimoji="0" lang="en-US" altLang="en-US" b="0" i="0" u="none" strike="noStrike" cap="none" normalizeH="0" baseline="0" dirty="0">
                <a:ln>
                  <a:noFill/>
                </a:ln>
                <a:solidFill>
                  <a:schemeClr val="tx1"/>
                </a:solidFill>
                <a:effectLst/>
                <a:latin typeface="Arial" panose="020B0604020202020204" pitchFamily="34" charset="0"/>
              </a:rPr>
              <a:t>Malaysia</a:t>
            </a:r>
          </a:p>
          <a:p>
            <a:r>
              <a:rPr kumimoji="0" lang="en-US" altLang="en-US" b="0" i="0" u="none" strike="noStrike" cap="none" normalizeH="0" baseline="0" dirty="0">
                <a:ln>
                  <a:noFill/>
                </a:ln>
                <a:solidFill>
                  <a:schemeClr val="tx1"/>
                </a:solidFill>
                <a:effectLst/>
                <a:latin typeface="Arial" panose="020B0604020202020204" pitchFamily="34" charset="0"/>
              </a:rPr>
              <a:t>China</a:t>
            </a:r>
          </a:p>
          <a:p>
            <a:r>
              <a:rPr kumimoji="0" lang="en-US" altLang="en-US" b="0" i="0" u="none" strike="noStrike" cap="none" normalizeH="0" baseline="0" dirty="0" err="1">
                <a:ln>
                  <a:noFill/>
                </a:ln>
                <a:solidFill>
                  <a:schemeClr val="tx1"/>
                </a:solidFill>
                <a:effectLst/>
                <a:latin typeface="Arial" panose="020B0604020202020204" pitchFamily="34" charset="0"/>
              </a:rPr>
              <a:t>Phillippines</a:t>
            </a:r>
            <a:endParaRPr kumimoji="0" lang="en-US" altLang="en-US" b="0" i="0" u="none" strike="noStrike" cap="none" normalizeH="0" baseline="0" dirty="0">
              <a:ln>
                <a:noFill/>
              </a:ln>
              <a:solidFill>
                <a:schemeClr val="tx1"/>
              </a:solidFill>
              <a:effectLst/>
              <a:latin typeface="Arial" panose="020B0604020202020204" pitchFamily="34" charset="0"/>
            </a:endParaRPr>
          </a:p>
          <a:p>
            <a:endParaRPr kumimoji="0" lang="en-US" altLang="en-US" b="0" i="0" u="none" strike="noStrike" cap="none" normalizeH="0" baseline="0" dirty="0">
              <a:ln>
                <a:noFill/>
              </a:ln>
              <a:solidFill>
                <a:schemeClr val="tx1"/>
              </a:solidFill>
              <a:effectLst/>
              <a:latin typeface="Arial" panose="020B0604020202020204" pitchFamily="34" charset="0"/>
            </a:endParaRPr>
          </a:p>
          <a:p>
            <a:endParaRPr kumimoji="0" lang="en-US" altLang="en-US" b="0" i="0" u="none" strike="noStrike" cap="none" normalizeH="0" baseline="0" dirty="0">
              <a:ln>
                <a:noFill/>
              </a:ln>
              <a:solidFill>
                <a:schemeClr val="tx1"/>
              </a:solidFill>
              <a:effectLst/>
              <a:latin typeface="Arial" panose="020B0604020202020204" pitchFamily="34" charset="0"/>
            </a:endParaRPr>
          </a:p>
          <a:p>
            <a:endParaRPr lang="en-US" dirty="0">
              <a:solidFill>
                <a:schemeClr val="tx1"/>
              </a:solidFill>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6178876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73" name="Google Shape;273;p2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r>
              <a:rPr lang="en-US" dirty="0"/>
              <a:t>To address this gap, we conducted a systematic literature review using the well-established </a:t>
            </a:r>
            <a:r>
              <a:rPr lang="en-US" dirty="0" err="1"/>
              <a:t>Kitchenham</a:t>
            </a:r>
            <a:r>
              <a:rPr lang="en-US" dirty="0"/>
              <a:t> methodology, adapted from software engineering. This process included defining research questions, developing a protocol, and conducting a multi-stage review of the literature.</a:t>
            </a:r>
          </a:p>
          <a:p>
            <a:r>
              <a:rPr lang="en-US" dirty="0"/>
              <a:t>We focused on academic and institutional factors affecting CS transfer students, essentially, we asked: What strategies support their success? And where do they still face obstacles?”</a:t>
            </a:r>
          </a:p>
          <a:p>
            <a:pPr marL="0" lvl="0" indent="0" algn="l" rtl="0">
              <a:lnSpc>
                <a:spcPct val="100000"/>
              </a:lnSpc>
              <a:spcBef>
                <a:spcPts val="0"/>
              </a:spcBef>
              <a:spcAft>
                <a:spcPts val="0"/>
              </a:spcAft>
              <a:buSzPts val="1400"/>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“Our research was structured around two main themes.</a:t>
            </a:r>
          </a:p>
          <a:p>
            <a:r>
              <a:rPr lang="en-US" dirty="0"/>
              <a:t>The first theme is </a:t>
            </a:r>
            <a:r>
              <a:rPr lang="en-US" i="1" dirty="0"/>
              <a:t>Transfer Pathways and Success Metrics</a:t>
            </a:r>
            <a:r>
              <a:rPr lang="en-US" dirty="0"/>
              <a:t>:</a:t>
            </a:r>
          </a:p>
          <a:p>
            <a:pPr>
              <a:buFont typeface="Arial" panose="020B0604020202020204" pitchFamily="34" charset="0"/>
              <a:buChar char="•"/>
            </a:pPr>
            <a:r>
              <a:rPr lang="en-US" dirty="0"/>
              <a:t>What frameworks and institutional strategies support successful transfers?</a:t>
            </a:r>
          </a:p>
          <a:p>
            <a:pPr>
              <a:buFont typeface="Arial" panose="020B0604020202020204" pitchFamily="34" charset="0"/>
              <a:buChar char="•"/>
            </a:pPr>
            <a:r>
              <a:rPr lang="en-US" dirty="0"/>
              <a:t>How can these mitigate issues like GPA drop or retention loss?</a:t>
            </a:r>
          </a:p>
          <a:p>
            <a:pPr>
              <a:buFont typeface="Arial" panose="020B0604020202020204" pitchFamily="34" charset="0"/>
              <a:buChar char="•"/>
            </a:pPr>
            <a:r>
              <a:rPr lang="en-US" dirty="0"/>
              <a:t>And how does support affect career outcomes?</a:t>
            </a:r>
          </a:p>
          <a:p>
            <a:r>
              <a:rPr lang="en-US" dirty="0"/>
              <a:t>The second theme is </a:t>
            </a:r>
            <a:r>
              <a:rPr lang="en-US" i="1" dirty="0"/>
              <a:t>Equity and Diversity in Transfer Pathways</a:t>
            </a:r>
            <a:r>
              <a:rPr lang="en-US" dirty="0"/>
              <a:t>:</a:t>
            </a:r>
          </a:p>
          <a:p>
            <a:pPr>
              <a:buFont typeface="Arial" panose="020B0604020202020204" pitchFamily="34" charset="0"/>
              <a:buChar char="•"/>
            </a:pPr>
            <a:r>
              <a:rPr lang="en-US" dirty="0"/>
              <a:t>How do CS transfer pathways support underrepresented students?</a:t>
            </a:r>
          </a:p>
          <a:p>
            <a:pPr>
              <a:buFont typeface="Arial" panose="020B0604020202020204" pitchFamily="34" charset="0"/>
              <a:buChar char="•"/>
            </a:pPr>
            <a:r>
              <a:rPr lang="en-US" dirty="0"/>
              <a:t>And what barriers or mechanisms influence their success or attrition?</a:t>
            </a:r>
          </a:p>
          <a:p>
            <a:r>
              <a:rPr lang="en-US" dirty="0"/>
              <a:t>These questions helped us identify not just what works, but also what’s missing from current support systems.”</a:t>
            </a:r>
          </a:p>
          <a:p>
            <a:endParaRPr lang="en-US" dirty="0"/>
          </a:p>
        </p:txBody>
      </p:sp>
    </p:spTree>
    <p:extLst>
      <p:ext uri="{BB962C8B-B14F-4D97-AF65-F5344CB8AC3E}">
        <p14:creationId xmlns:p14="http://schemas.microsoft.com/office/powerpoint/2010/main" val="24625530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\subsection{Data Sources and Search Strategy}This review focuses on papers from </a:t>
            </a:r>
            <a:r>
              <a:rPr lang="en-US"/>
              <a:t>global education- </a:t>
            </a:r>
            <a:r>
              <a:rPr lang="en-US" dirty="0"/>
              <a:t>and </a:t>
            </a:r>
            <a:r>
              <a:rPr lang="en-US"/>
              <a:t>computer science-related </a:t>
            </a:r>
            <a:r>
              <a:rPr lang="en-US" dirty="0"/>
              <a:t>conferences hosted by ACM, IEEE, and ASEE. These venues were chosen to ensure relevance to computing education research while excluding those with broader applications or less direct focuses on computer science education. In addition, accessibility played a crucial part in our decision. Thus, we decided on the three venues for their alignment with computing education, accessibility and representation </a:t>
            </a:r>
            <a:r>
              <a:rPr lang="en-US"/>
              <a:t>of high-impact </a:t>
            </a:r>
            <a:r>
              <a:rPr lang="en-US" dirty="0"/>
              <a:t>research. </a:t>
            </a:r>
          </a:p>
          <a:p>
            <a:endParaRPr lang="en-US" dirty="0"/>
          </a:p>
          <a:p>
            <a:r>
              <a:rPr lang="en-US" dirty="0"/>
              <a:t>This initial review did not include poster papers or dissertations, which we plan to explore in future iterations. While we recognize that this methodology may exclude some important works, this paper is intended as a foundational step in exploring the academic discourse surrounding computer science transfer students. Future work will aim to expand upon this foundation and address any gaps by incorporating additional methodologies and resources.</a:t>
            </a:r>
          </a:p>
          <a:p>
            <a:endParaRPr lang="en-US" dirty="0"/>
          </a:p>
          <a:p>
            <a:r>
              <a:rPr lang="en-US" dirty="0"/>
              <a:t>\subsubsection{Search Strategy}After selecting the venues of literature, we then conducted a structured keyword search using the methodology to capture literature specifically related to transfer students in computer science.</a:t>
            </a:r>
          </a:p>
          <a:p>
            <a:endParaRPr lang="en-US" dirty="0"/>
          </a:p>
          <a:p>
            <a:r>
              <a:rPr lang="en-US" dirty="0"/>
              <a:t>\</a:t>
            </a:r>
            <a:r>
              <a:rPr lang="en-US" dirty="0" err="1"/>
              <a:t>textbf</a:t>
            </a:r>
            <a:r>
              <a:rPr lang="en-US" dirty="0"/>
              <a:t>{Keyword Deliberation:}    A comprehensive list of terms was compiled to represent the intersection of "Transfer Students" and "Computer Science." Key phrases included: ``Transfer Students in Computing'', ``Transfer Students in Computer Science'' and "Transfer Students in CS".       </a:t>
            </a:r>
          </a:p>
          <a:p>
            <a:endParaRPr lang="en-US" dirty="0"/>
          </a:p>
          <a:p>
            <a:r>
              <a:rPr lang="en-US" dirty="0"/>
              <a:t> \</a:t>
            </a:r>
            <a:r>
              <a:rPr lang="en-US" dirty="0" err="1"/>
              <a:t>textbf</a:t>
            </a:r>
            <a:r>
              <a:rPr lang="en-US" dirty="0"/>
              <a:t>{Initial Database Search:}The initial search was conducted in the ASEE, IEEE, and ACM digital libraries using combinations of the above keywords. </a:t>
            </a:r>
          </a:p>
          <a:p>
            <a:endParaRPr lang="en-US" dirty="0"/>
          </a:p>
          <a:p>
            <a:r>
              <a:rPr lang="en-US" dirty="0"/>
              <a:t>    \</a:t>
            </a:r>
            <a:r>
              <a:rPr lang="en-US" dirty="0" err="1"/>
              <a:t>textbf</a:t>
            </a:r>
            <a:r>
              <a:rPr lang="en-US" dirty="0"/>
              <a:t>{Observation of Prominence:}     During our review, we observed that the phrase "Transfer Students in Computer Science" yielded broader results, encompassing papers with additional relevant keywords. </a:t>
            </a:r>
          </a:p>
        </p:txBody>
      </p:sp>
    </p:spTree>
    <p:extLst>
      <p:ext uri="{BB962C8B-B14F-4D97-AF65-F5344CB8AC3E}">
        <p14:creationId xmlns:p14="http://schemas.microsoft.com/office/powerpoint/2010/main" val="5578066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To answer these questions rigorously, we developed a set of inclusion and exclusion criteria.</a:t>
            </a:r>
          </a:p>
          <a:p>
            <a:r>
              <a:rPr lang="en-US" dirty="0"/>
              <a:t>We only </a:t>
            </a:r>
            <a:r>
              <a:rPr lang="en-US"/>
              <a:t>included peer-reviewed </a:t>
            </a:r>
            <a:r>
              <a:rPr lang="en-US" dirty="0"/>
              <a:t>work </a:t>
            </a:r>
            <a:r>
              <a:rPr lang="en-US"/>
              <a:t>from high-impact </a:t>
            </a:r>
            <a:r>
              <a:rPr lang="en-US" dirty="0"/>
              <a:t>venues such as ACM, IEEE, and ASEE. The papers had to explicitly mention computer science transfer students, not just general STEM populations or university transitions.</a:t>
            </a:r>
          </a:p>
          <a:p>
            <a:r>
              <a:rPr lang="en-US" dirty="0"/>
              <a:t>This process helped ensure that the findings we synthesized were directly applicable to the unique context of CS.</a:t>
            </a:r>
          </a:p>
          <a:p>
            <a:r>
              <a:rPr lang="en-US" dirty="0"/>
              <a:t>Here’s a snapshot of our data curation process.</a:t>
            </a:r>
          </a:p>
          <a:p>
            <a:r>
              <a:rPr lang="en-US" dirty="0"/>
              <a:t>We started with over 500 articles identified through keyword searches. After title and abstract screening, and </a:t>
            </a:r>
            <a:r>
              <a:rPr lang="en-US"/>
              <a:t>a full-text </a:t>
            </a:r>
            <a:r>
              <a:rPr lang="en-US" dirty="0"/>
              <a:t>review, we were left with 38 papers that fit our criteria.</a:t>
            </a:r>
          </a:p>
          <a:p>
            <a:r>
              <a:rPr lang="en-US" dirty="0"/>
              <a:t>What stood out immediately was that 37 out of 38 papers were </a:t>
            </a:r>
            <a:r>
              <a:rPr lang="en-US" dirty="0" err="1"/>
              <a:t>U.</a:t>
            </a:r>
            <a:r>
              <a:rPr lang="en-US" err="1"/>
              <a:t>S</a:t>
            </a:r>
            <a:r>
              <a:rPr lang="en-US"/>
              <a:t>.-based</a:t>
            </a:r>
            <a:r>
              <a:rPr lang="en-US" dirty="0"/>
              <a:t>. This confirmed our suspicion that CS transfer research is heavily biased toward U.S. institutions, and that there’s an urgent need for international representation in future work.</a:t>
            </a:r>
          </a:p>
          <a:p>
            <a:endParaRPr lang="en-US" dirty="0"/>
          </a:p>
        </p:txBody>
      </p:sp>
    </p:spTree>
    <p:extLst>
      <p:ext uri="{BB962C8B-B14F-4D97-AF65-F5344CB8AC3E}">
        <p14:creationId xmlns:p14="http://schemas.microsoft.com/office/powerpoint/2010/main" val="36346014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16" name="Google Shape;316;p2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r>
              <a:rPr lang="en-US" dirty="0"/>
              <a:t>We then coded these papers using a combination of deductive and inductive methods. Codes were iteratively refined and applied through three rounds of review, with both authors reaching consensus.</a:t>
            </a:r>
          </a:p>
          <a:p>
            <a:r>
              <a:rPr lang="en-US" dirty="0"/>
              <a:t>We generated both quantitative summaries, like code </a:t>
            </a:r>
            <a:r>
              <a:rPr lang="en-US" dirty="0" err="1"/>
              <a:t>frequency,and</a:t>
            </a:r>
            <a:r>
              <a:rPr lang="en-US" dirty="0"/>
              <a:t> qualitative insights from themes that emerged. This figure highlights the codes we saw most often, such as academic advising, institutional partnerships, peer support, and financial aid.</a:t>
            </a:r>
          </a:p>
          <a:p>
            <a:r>
              <a:rPr lang="en-US" dirty="0"/>
              <a:t>We used these codes to organize our findings and group papers based on commonalities</a:t>
            </a:r>
          </a:p>
          <a:p>
            <a:pPr marL="0" lvl="0" indent="0" algn="l" rtl="0">
              <a:lnSpc>
                <a:spcPct val="100000"/>
              </a:lnSpc>
              <a:spcBef>
                <a:spcPts val="0"/>
              </a:spcBef>
              <a:spcAft>
                <a:spcPts val="0"/>
              </a:spcAft>
              <a:buSzPts val="1400"/>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National surveys and institutional reports consistently showed that CS transfer students are more diverse than native students. They’re more likely to be first-generation, older, or from underrepresented racial and socioeconomic backgrounds. And proximity to home is a major factor in their decision-</a:t>
            </a:r>
            <a:r>
              <a:rPr lang="en-US" dirty="0" err="1"/>
              <a:t>making,often</a:t>
            </a:r>
            <a:r>
              <a:rPr lang="en-US" dirty="0"/>
              <a:t> tied to caregiving or financial responsibilities.</a:t>
            </a:r>
          </a:p>
          <a:p>
            <a:r>
              <a:rPr lang="en-US" dirty="0"/>
              <a:t>However, despite these unique challenges, transfer students receive </a:t>
            </a:r>
            <a:r>
              <a:rPr lang="en-US" i="1" dirty="0"/>
              <a:t>less</a:t>
            </a:r>
            <a:r>
              <a:rPr lang="en-US" dirty="0"/>
              <a:t> institutional and peer support. Outreach at the community college level is often </a:t>
            </a:r>
            <a:r>
              <a:rPr lang="en-US" dirty="0" err="1"/>
              <a:t>minimal,even</a:t>
            </a:r>
            <a:r>
              <a:rPr lang="en-US" dirty="0"/>
              <a:t> though research shows many women and minority students first consider CS only </a:t>
            </a:r>
            <a:r>
              <a:rPr lang="en-US" i="1" dirty="0"/>
              <a:t>after</a:t>
            </a:r>
            <a:r>
              <a:rPr lang="en-US" dirty="0"/>
              <a:t> enrolling in a community college.</a:t>
            </a:r>
          </a:p>
          <a:p>
            <a:pPr lvl="1">
              <a:buClrTx/>
              <a:buSzTx/>
              <a:buFontTx/>
              <a:buChar char="•"/>
            </a:pPr>
            <a:endParaRPr kumimoji="0" lang="en-US" altLang="en-US" sz="1600" b="0" i="0" u="none" strike="noStrike" cap="none" normalizeH="0" baseline="0" dirty="0">
              <a:ln>
                <a:noFill/>
              </a:ln>
              <a:solidFill>
                <a:schemeClr val="tx1"/>
              </a:solidFill>
              <a:effectLst/>
              <a:latin typeface="Arial" panose="020B0604020202020204" pitchFamily="34" charset="0"/>
            </a:endParaRPr>
          </a:p>
          <a:p>
            <a:pPr lvl="1">
              <a:buClrTx/>
              <a:buSzTx/>
              <a:buFontTx/>
              <a:buChar char="•"/>
            </a:pPr>
            <a:r>
              <a:rPr kumimoji="0" lang="en-US" altLang="en-US" sz="1600" b="0" i="0" u="none" strike="noStrike" cap="none" normalizeH="0" baseline="0" dirty="0">
                <a:ln>
                  <a:noFill/>
                </a:ln>
                <a:solidFill>
                  <a:schemeClr val="tx1"/>
                </a:solidFill>
                <a:effectLst/>
                <a:latin typeface="Arial" panose="020B0604020202020204" pitchFamily="34" charset="0"/>
              </a:rPr>
              <a:t>Some initiatives go beyond enrollment, focusing on </a:t>
            </a:r>
            <a:r>
              <a:rPr kumimoji="0" lang="en-US" altLang="en-US" sz="1600" b="1" i="0" u="none" strike="noStrike" cap="none" normalizeH="0" baseline="0" dirty="0">
                <a:ln>
                  <a:noFill/>
                </a:ln>
                <a:solidFill>
                  <a:schemeClr val="tx1"/>
                </a:solidFill>
                <a:effectLst/>
                <a:latin typeface="Arial" panose="020B0604020202020204" pitchFamily="34" charset="0"/>
              </a:rPr>
              <a:t>persistence, graduation, and career placement</a:t>
            </a:r>
            <a:r>
              <a:rPr kumimoji="0" lang="en-US" altLang="en-US" sz="1600" b="0" i="0" u="none" strike="noStrike" cap="none" normalizeH="0" baseline="0" dirty="0">
                <a:ln>
                  <a:noFill/>
                </a:ln>
                <a:solidFill>
                  <a:schemeClr val="tx1"/>
                </a:solidFill>
                <a:effectLst/>
                <a:latin typeface="Arial" panose="020B0604020202020204" pitchFamily="34" charset="0"/>
              </a:rPr>
              <a:t> for disadvantaged students.</a:t>
            </a:r>
            <a:endParaRPr lang="en-US" sz="1600" dirty="0">
              <a:solidFill>
                <a:schemeClr val="tx1"/>
              </a:solidFill>
            </a:endParaRPr>
          </a:p>
          <a:p>
            <a:pPr lvl="1">
              <a:buClrTx/>
              <a:buSzTx/>
              <a:buFontTx/>
              <a:buChar char="•"/>
            </a:pPr>
            <a:r>
              <a:rPr kumimoji="0" lang="en-US" altLang="en-US" sz="1600" b="1" i="0" u="none" strike="noStrike" cap="none" normalizeH="0" baseline="0" dirty="0">
                <a:ln>
                  <a:noFill/>
                </a:ln>
                <a:solidFill>
                  <a:schemeClr val="tx1"/>
                </a:solidFill>
                <a:effectLst/>
                <a:latin typeface="Arial" panose="020B0604020202020204" pitchFamily="34" charset="0"/>
              </a:rPr>
              <a:t>Summer research programs and hands-on experiences</a:t>
            </a:r>
            <a:r>
              <a:rPr kumimoji="0" lang="en-US" altLang="en-US" sz="1600" b="0" i="0" u="none" strike="noStrike" cap="none" normalizeH="0" baseline="0" dirty="0">
                <a:ln>
                  <a:noFill/>
                </a:ln>
                <a:solidFill>
                  <a:schemeClr val="tx1"/>
                </a:solidFill>
                <a:effectLst/>
                <a:latin typeface="Arial" panose="020B0604020202020204" pitchFamily="34" charset="0"/>
              </a:rPr>
              <a:t> foster graduate school interest and support academic success.</a:t>
            </a:r>
          </a:p>
          <a:p>
            <a:pPr lvl="1">
              <a:buClrTx/>
              <a:buSzTx/>
              <a:buFontTx/>
              <a:buChar char="•"/>
            </a:pPr>
            <a:r>
              <a:rPr kumimoji="0" lang="en-US" altLang="en-US" sz="1600" b="0" i="0" u="none" strike="noStrike" cap="none" normalizeH="0" baseline="0" dirty="0">
                <a:ln>
                  <a:noFill/>
                </a:ln>
                <a:solidFill>
                  <a:schemeClr val="tx1"/>
                </a:solidFill>
                <a:effectLst/>
                <a:latin typeface="Arial" panose="020B0604020202020204" pitchFamily="34" charset="0"/>
              </a:rPr>
              <a:t>Collaborations with </a:t>
            </a:r>
            <a:r>
              <a:rPr kumimoji="0" lang="en-US" altLang="en-US" sz="1600" b="1" i="0" u="none" strike="noStrike" cap="none" normalizeH="0" baseline="0" dirty="0">
                <a:ln>
                  <a:noFill/>
                </a:ln>
                <a:solidFill>
                  <a:schemeClr val="tx1"/>
                </a:solidFill>
                <a:effectLst/>
                <a:latin typeface="Arial" panose="020B0604020202020204" pitchFamily="34" charset="0"/>
              </a:rPr>
              <a:t>Hispanic-serving institutions</a:t>
            </a:r>
            <a:r>
              <a:rPr kumimoji="0" lang="en-US" altLang="en-US" sz="1600" b="0" i="0" u="none" strike="noStrike" cap="none" normalizeH="0" baseline="0" dirty="0">
                <a:ln>
                  <a:noFill/>
                </a:ln>
                <a:solidFill>
                  <a:schemeClr val="tx1"/>
                </a:solidFill>
                <a:effectLst/>
                <a:latin typeface="Arial" panose="020B0604020202020204" pitchFamily="34" charset="0"/>
              </a:rPr>
              <a:t> emphasize retention strategies tailored to upper-division women transfer students.</a:t>
            </a:r>
          </a:p>
          <a:p>
            <a:pPr lvl="1">
              <a:buClrTx/>
              <a:buSzTx/>
              <a:buFontTx/>
              <a:buChar char="•"/>
            </a:pPr>
            <a:r>
              <a:rPr kumimoji="0" lang="en-US" altLang="en-US" sz="1600" b="0" i="0" u="none" strike="noStrike" cap="none" normalizeH="0" baseline="0" dirty="0">
                <a:ln>
                  <a:noFill/>
                </a:ln>
                <a:solidFill>
                  <a:schemeClr val="tx1"/>
                </a:solidFill>
                <a:effectLst/>
                <a:latin typeface="Arial" panose="020B0604020202020204" pitchFamily="34" charset="0"/>
              </a:rPr>
              <a:t>National surveys reveal that </a:t>
            </a:r>
            <a:r>
              <a:rPr kumimoji="0" lang="en-US" altLang="en-US" sz="1600" b="1" i="0" u="none" strike="noStrike" cap="none" normalizeH="0" baseline="0" dirty="0">
                <a:ln>
                  <a:noFill/>
                </a:ln>
                <a:solidFill>
                  <a:schemeClr val="tx1"/>
                </a:solidFill>
                <a:effectLst/>
                <a:latin typeface="Arial" panose="020B0604020202020204" pitchFamily="34" charset="0"/>
              </a:rPr>
              <a:t>transfer students are more diverse</a:t>
            </a:r>
            <a:r>
              <a:rPr kumimoji="0" lang="en-US" altLang="en-US" sz="1600" b="0" i="0" u="none" strike="noStrike" cap="none" normalizeH="0" baseline="0" dirty="0">
                <a:ln>
                  <a:noFill/>
                </a:ln>
                <a:solidFill>
                  <a:schemeClr val="tx1"/>
                </a:solidFill>
                <a:effectLst/>
                <a:latin typeface="Arial" panose="020B0604020202020204" pitchFamily="34" charset="0"/>
              </a:rPr>
              <a:t> than native CS students but receive </a:t>
            </a:r>
            <a:r>
              <a:rPr kumimoji="0" lang="en-US" altLang="en-US" sz="1600" b="1" i="0" u="none" strike="noStrike" cap="none" normalizeH="0" baseline="0" dirty="0">
                <a:ln>
                  <a:noFill/>
                </a:ln>
                <a:solidFill>
                  <a:schemeClr val="tx1"/>
                </a:solidFill>
                <a:effectLst/>
                <a:latin typeface="Arial" panose="020B0604020202020204" pitchFamily="34" charset="0"/>
              </a:rPr>
              <a:t>less peer and institutional support</a:t>
            </a:r>
            <a:r>
              <a:rPr kumimoji="0" lang="en-US" altLang="en-US" sz="1600" b="0" i="0" u="none" strike="noStrike" cap="none" normalizeH="0" baseline="0" dirty="0">
                <a:ln>
                  <a:noFill/>
                </a:ln>
                <a:solidFill>
                  <a:schemeClr val="tx1"/>
                </a:solidFill>
                <a:effectLst/>
                <a:latin typeface="Arial" panose="020B0604020202020204" pitchFamily="34" charset="0"/>
              </a:rPr>
              <a:t>.</a:t>
            </a:r>
          </a:p>
          <a:p>
            <a:pPr lvl="1">
              <a:buClrTx/>
              <a:buSzTx/>
              <a:buFontTx/>
              <a:buChar char="•"/>
            </a:pPr>
            <a:r>
              <a:rPr kumimoji="0" lang="en-US" altLang="en-US" sz="1600" b="0" i="0" u="none" strike="noStrike" cap="none" normalizeH="0" baseline="0" dirty="0">
                <a:ln>
                  <a:noFill/>
                </a:ln>
                <a:solidFill>
                  <a:schemeClr val="tx1"/>
                </a:solidFill>
                <a:effectLst/>
                <a:latin typeface="Arial" panose="020B0604020202020204" pitchFamily="34" charset="0"/>
              </a:rPr>
              <a:t>Community colleges act as </a:t>
            </a:r>
            <a:r>
              <a:rPr kumimoji="0" lang="en-US" altLang="en-US" sz="1600" b="1" i="0" u="none" strike="noStrike" cap="none" normalizeH="0" baseline="0" dirty="0">
                <a:ln>
                  <a:noFill/>
                </a:ln>
                <a:solidFill>
                  <a:schemeClr val="tx1"/>
                </a:solidFill>
                <a:effectLst/>
                <a:latin typeface="Arial" panose="020B0604020202020204" pitchFamily="34" charset="0"/>
              </a:rPr>
              <a:t>critical access points for underrepresented students</a:t>
            </a:r>
            <a:r>
              <a:rPr kumimoji="0" lang="en-US" altLang="en-US" sz="1600" b="0" i="0" u="none" strike="noStrike" cap="none" normalizeH="0" baseline="0" dirty="0">
                <a:ln>
                  <a:noFill/>
                </a:ln>
                <a:solidFill>
                  <a:schemeClr val="tx1"/>
                </a:solidFill>
                <a:effectLst/>
                <a:latin typeface="Arial" panose="020B0604020202020204" pitchFamily="34" charset="0"/>
              </a:rPr>
              <a:t> entering four-year CS programs.</a:t>
            </a:r>
          </a:p>
          <a:p>
            <a:pPr lvl="1">
              <a:buClrTx/>
              <a:buSzTx/>
              <a:buFontTx/>
              <a:buChar char="•"/>
            </a:pPr>
            <a:r>
              <a:rPr kumimoji="0" lang="en-US" altLang="en-US" sz="1600" b="0" i="0" u="none" strike="noStrike" cap="none" normalizeH="0" baseline="0" dirty="0">
                <a:ln>
                  <a:noFill/>
                </a:ln>
                <a:solidFill>
                  <a:schemeClr val="tx1"/>
                </a:solidFill>
                <a:effectLst/>
                <a:latin typeface="Arial" panose="020B0604020202020204" pitchFamily="34" charset="0"/>
              </a:rPr>
              <a:t>Transfer students are often </a:t>
            </a:r>
            <a:r>
              <a:rPr kumimoji="0" lang="en-US" altLang="en-US" sz="1600" b="1" i="0" u="none" strike="noStrike" cap="none" normalizeH="0" baseline="0" dirty="0">
                <a:ln>
                  <a:noFill/>
                </a:ln>
                <a:solidFill>
                  <a:schemeClr val="tx1"/>
                </a:solidFill>
                <a:effectLst/>
                <a:latin typeface="Arial" panose="020B0604020202020204" pitchFamily="34" charset="0"/>
              </a:rPr>
              <a:t>first-generation, older, and from lower-income households</a:t>
            </a:r>
            <a:r>
              <a:rPr kumimoji="0" lang="en-US" altLang="en-US" sz="1600" b="0" i="0" u="none" strike="noStrike" cap="none" normalizeH="0" baseline="0" dirty="0">
                <a:ln>
                  <a:noFill/>
                </a:ln>
                <a:solidFill>
                  <a:schemeClr val="tx1"/>
                </a:solidFill>
                <a:effectLst/>
                <a:latin typeface="Arial" panose="020B0604020202020204" pitchFamily="34" charset="0"/>
              </a:rPr>
              <a:t>, with proximity to home affecting their decisions.</a:t>
            </a:r>
          </a:p>
          <a:p>
            <a:pPr lvl="1">
              <a:buClrTx/>
              <a:buSzTx/>
              <a:buFontTx/>
              <a:buChar char="•"/>
            </a:pPr>
            <a:r>
              <a:rPr kumimoji="0" lang="en-US" altLang="en-US" sz="1600" b="0" i="0" u="none" strike="noStrike" cap="none" normalizeH="0" baseline="0" dirty="0">
                <a:ln>
                  <a:noFill/>
                </a:ln>
                <a:solidFill>
                  <a:schemeClr val="tx1"/>
                </a:solidFill>
                <a:effectLst/>
                <a:latin typeface="Arial" panose="020B0604020202020204" pitchFamily="34" charset="0"/>
              </a:rPr>
              <a:t>NSF-funded programs have </a:t>
            </a:r>
            <a:r>
              <a:rPr kumimoji="0" lang="en-US" altLang="en-US" sz="1600" b="1" i="0" u="none" strike="noStrike" cap="none" normalizeH="0" baseline="0" dirty="0">
                <a:ln>
                  <a:noFill/>
                </a:ln>
                <a:solidFill>
                  <a:schemeClr val="tx1"/>
                </a:solidFill>
                <a:effectLst/>
                <a:latin typeface="Arial" panose="020B0604020202020204" pitchFamily="34" charset="0"/>
              </a:rPr>
              <a:t>directed scholarships and mentorship</a:t>
            </a:r>
            <a:r>
              <a:rPr kumimoji="0" lang="en-US" altLang="en-US" sz="1600" b="0" i="0" u="none" strike="noStrike" cap="none" normalizeH="0" baseline="0" dirty="0">
                <a:ln>
                  <a:noFill/>
                </a:ln>
                <a:solidFill>
                  <a:schemeClr val="tx1"/>
                </a:solidFill>
                <a:effectLst/>
                <a:latin typeface="Arial" panose="020B0604020202020204" pitchFamily="34" charset="0"/>
              </a:rPr>
              <a:t> to URM students and those with high financial need.</a:t>
            </a:r>
          </a:p>
          <a:p>
            <a:pPr lvl="1">
              <a:buClrTx/>
              <a:buSzTx/>
              <a:buFontTx/>
              <a:buChar char="•"/>
            </a:pPr>
            <a:r>
              <a:rPr kumimoji="0" lang="en-US" altLang="en-US" sz="1600" b="0" i="0" u="none" strike="noStrike" cap="none" normalizeH="0" baseline="0" dirty="0">
                <a:ln>
                  <a:noFill/>
                </a:ln>
                <a:solidFill>
                  <a:schemeClr val="tx1"/>
                </a:solidFill>
                <a:effectLst/>
                <a:latin typeface="Arial" panose="020B0604020202020204" pitchFamily="34" charset="0"/>
              </a:rPr>
              <a:t>Outreach at the community college level is essential, </a:t>
            </a:r>
            <a:r>
              <a:rPr kumimoji="0" lang="en-US" altLang="en-US" sz="1600" b="1" i="0" u="none" strike="noStrike" cap="none" normalizeH="0" baseline="0" dirty="0">
                <a:ln>
                  <a:noFill/>
                </a:ln>
                <a:solidFill>
                  <a:schemeClr val="tx1"/>
                </a:solidFill>
                <a:effectLst/>
                <a:latin typeface="Arial" panose="020B0604020202020204" pitchFamily="34" charset="0"/>
              </a:rPr>
              <a:t>many women and minorities choose CS only after enrolling in CCs</a:t>
            </a:r>
            <a:r>
              <a:rPr kumimoji="0" lang="en-US" altLang="en-US" sz="1600" b="0" i="0" u="none" strike="noStrike" cap="none" normalizeH="0" baseline="0" dirty="0">
                <a:ln>
                  <a:noFill/>
                </a:ln>
                <a:solidFill>
                  <a:schemeClr val="tx1"/>
                </a:solidFill>
                <a:effectLst/>
                <a:latin typeface="Arial" panose="020B0604020202020204" pitchFamily="34" charset="0"/>
              </a:rPr>
              <a:t>.</a:t>
            </a:r>
          </a:p>
          <a:p>
            <a:pPr lvl="1">
              <a:buClrTx/>
              <a:buSzTx/>
              <a:buFontTx/>
              <a:buChar char="•"/>
            </a:pPr>
            <a:r>
              <a:rPr kumimoji="0" lang="en-US" altLang="en-US" sz="1600" b="0" i="0" u="none" strike="noStrike" cap="none" normalizeH="0" baseline="0" dirty="0">
                <a:ln>
                  <a:noFill/>
                </a:ln>
                <a:solidFill>
                  <a:schemeClr val="tx1"/>
                </a:solidFill>
                <a:effectLst/>
                <a:latin typeface="Arial" panose="020B0604020202020204" pitchFamily="34" charset="0"/>
              </a:rPr>
              <a:t>Despite high transfer rates, </a:t>
            </a:r>
            <a:r>
              <a:rPr kumimoji="0" lang="en-US" altLang="en-US" sz="1600" b="1" i="0" u="none" strike="noStrike" cap="none" normalizeH="0" baseline="0" dirty="0">
                <a:ln>
                  <a:noFill/>
                </a:ln>
                <a:solidFill>
                  <a:schemeClr val="tx1"/>
                </a:solidFill>
                <a:effectLst/>
                <a:latin typeface="Arial" panose="020B0604020202020204" pitchFamily="34" charset="0"/>
              </a:rPr>
              <a:t>few women choose CS or engineering majors</a:t>
            </a:r>
            <a:r>
              <a:rPr kumimoji="0" lang="en-US" altLang="en-US" sz="1600" b="0" i="0" u="none" strike="noStrike" cap="none" normalizeH="0" baseline="0" dirty="0">
                <a:ln>
                  <a:noFill/>
                </a:ln>
                <a:solidFill>
                  <a:schemeClr val="tx1"/>
                </a:solidFill>
                <a:effectLst/>
                <a:latin typeface="Arial" panose="020B0604020202020204" pitchFamily="34" charset="0"/>
              </a:rPr>
              <a:t>, just 2% vs. 11% of men in a Texas cohort study.</a:t>
            </a:r>
          </a:p>
          <a:p>
            <a:endParaRPr lang="en-US" dirty="0"/>
          </a:p>
        </p:txBody>
      </p:sp>
    </p:spTree>
    <p:extLst>
      <p:ext uri="{BB962C8B-B14F-4D97-AF65-F5344CB8AC3E}">
        <p14:creationId xmlns:p14="http://schemas.microsoft.com/office/powerpoint/2010/main" val="33530356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lvl="0">
              <a:buClrTx/>
              <a:buSzTx/>
              <a:buFontTx/>
              <a:buChar char="•"/>
            </a:pPr>
            <a:endParaRPr kumimoji="0" lang="en-US" altLang="en-US" b="1" i="0" u="none" strike="noStrike" cap="none" normalizeH="0" baseline="0" dirty="0">
              <a:ln>
                <a:noFill/>
              </a:ln>
              <a:solidFill>
                <a:schemeClr val="bg1"/>
              </a:solidFill>
              <a:effectLst/>
              <a:latin typeface="Arial" panose="020B0604020202020204" pitchFamily="34" charset="0"/>
            </a:endParaRPr>
          </a:p>
          <a:p>
            <a:r>
              <a:rPr lang="en-US" dirty="0"/>
              <a:t>We found strong evidence that specific institutional practices improve transfer outcomes:</a:t>
            </a:r>
          </a:p>
          <a:p>
            <a:pPr>
              <a:buFont typeface="Arial" panose="020B0604020202020204" pitchFamily="34" charset="0"/>
              <a:buChar char="•"/>
            </a:pPr>
            <a:r>
              <a:rPr lang="en-US" dirty="0"/>
              <a:t>Early advising tailored to CS curriculum</a:t>
            </a:r>
          </a:p>
          <a:p>
            <a:pPr>
              <a:buFont typeface="Arial" panose="020B0604020202020204" pitchFamily="34" charset="0"/>
              <a:buChar char="•"/>
            </a:pPr>
            <a:r>
              <a:rPr lang="en-US" dirty="0"/>
              <a:t>Transfer-specific cohorts</a:t>
            </a:r>
          </a:p>
          <a:p>
            <a:pPr>
              <a:buFont typeface="Arial" panose="020B0604020202020204" pitchFamily="34" charset="0"/>
              <a:buChar char="•"/>
            </a:pPr>
            <a:r>
              <a:rPr lang="en-US" dirty="0"/>
              <a:t>Tutoring and bridge programs for high-fail courses like Data Structures</a:t>
            </a:r>
          </a:p>
          <a:p>
            <a:pPr>
              <a:buFont typeface="Arial" panose="020B0604020202020204" pitchFamily="34" charset="0"/>
              <a:buChar char="•"/>
            </a:pPr>
            <a:r>
              <a:rPr lang="en-US" dirty="0"/>
              <a:t>And most importantly, transparent financial aid and scholarship pipelines.</a:t>
            </a:r>
          </a:p>
          <a:p>
            <a:r>
              <a:rPr lang="en-US" dirty="0"/>
              <a:t>However these supports are not universally implemented. Many CS transfer students still experience what’s called ‘GPA </a:t>
            </a:r>
            <a:r>
              <a:rPr lang="en-US" dirty="0" err="1"/>
              <a:t>shock’,a</a:t>
            </a:r>
            <a:r>
              <a:rPr lang="en-US" dirty="0"/>
              <a:t> significant drop in academic performance post-transfer. Much of this stems from inconsistent credit articulation and lack of preparation for rigorous upper-level CS coursework.</a:t>
            </a:r>
          </a:p>
          <a:p>
            <a:pPr lvl="0">
              <a:buClrTx/>
              <a:buSzTx/>
              <a:buFontTx/>
              <a:buChar char="•"/>
            </a:pPr>
            <a:endParaRPr kumimoji="0" lang="en-US" altLang="en-US" b="1" i="0" u="none" strike="noStrike" cap="none" normalizeH="0" baseline="0" dirty="0">
              <a:ln>
                <a:noFill/>
              </a:ln>
              <a:solidFill>
                <a:schemeClr val="bg1"/>
              </a:solidFill>
              <a:effectLst/>
              <a:latin typeface="Arial" panose="020B0604020202020204" pitchFamily="34" charset="0"/>
            </a:endParaRPr>
          </a:p>
          <a:p>
            <a:pPr lvl="0">
              <a:buClrTx/>
              <a:buSzTx/>
              <a:buFontTx/>
              <a:buChar char="•"/>
            </a:pPr>
            <a:r>
              <a:rPr kumimoji="0" lang="en-US" altLang="en-US" b="1" i="0" u="none" strike="noStrike" cap="none" normalizeH="0" baseline="0" dirty="0">
                <a:ln>
                  <a:noFill/>
                </a:ln>
                <a:solidFill>
                  <a:schemeClr val="bg1"/>
                </a:solidFill>
                <a:effectLst/>
                <a:latin typeface="Arial" panose="020B0604020202020204" pitchFamily="34" charset="0"/>
              </a:rPr>
              <a:t>Transfer Pathways and Success Metrics</a:t>
            </a:r>
            <a:endParaRPr lang="en-US" dirty="0">
              <a:solidFill>
                <a:schemeClr val="bg1"/>
              </a:solidFill>
            </a:endParaRPr>
          </a:p>
          <a:p>
            <a:pPr lvl="1">
              <a:buClrTx/>
              <a:buSzTx/>
              <a:buFontTx/>
              <a:buChar char="•"/>
            </a:pPr>
            <a:r>
              <a:rPr kumimoji="0" lang="en-US" altLang="en-US" b="1" i="0" u="none" strike="noStrike" cap="none" normalizeH="0" baseline="0" dirty="0">
                <a:ln>
                  <a:noFill/>
                </a:ln>
                <a:solidFill>
                  <a:schemeClr val="bg1"/>
                </a:solidFill>
                <a:effectLst/>
                <a:latin typeface="Arial" panose="020B0604020202020204" pitchFamily="34" charset="0"/>
              </a:rPr>
              <a:t>Financial aid is a crucial factor</a:t>
            </a:r>
            <a:r>
              <a:rPr kumimoji="0" lang="en-US" altLang="en-US" b="0" i="0" u="none" strike="noStrike" cap="none" normalizeH="0" baseline="0" dirty="0">
                <a:ln>
                  <a:noFill/>
                </a:ln>
                <a:solidFill>
                  <a:schemeClr val="bg1"/>
                </a:solidFill>
                <a:effectLst/>
                <a:latin typeface="Arial" panose="020B0604020202020204" pitchFamily="34" charset="0"/>
              </a:rPr>
              <a:t> in both the retention of CS transfer students and their initial decision to transfer.</a:t>
            </a:r>
            <a:endParaRPr lang="en-US" dirty="0">
              <a:solidFill>
                <a:schemeClr val="bg1"/>
              </a:solidFill>
            </a:endParaRPr>
          </a:p>
          <a:p>
            <a:pPr lvl="1"/>
            <a:r>
              <a:rPr kumimoji="0" lang="en-US" altLang="en-US" b="1" i="0" u="none" strike="noStrike" cap="none" normalizeH="0" baseline="0" dirty="0">
                <a:ln>
                  <a:noFill/>
                </a:ln>
                <a:solidFill>
                  <a:schemeClr val="bg1"/>
                </a:solidFill>
                <a:effectLst/>
                <a:latin typeface="Arial" panose="020B0604020202020204" pitchFamily="34" charset="0"/>
              </a:rPr>
              <a:t>Collaboration between two- and four-year institutions</a:t>
            </a:r>
            <a:r>
              <a:rPr kumimoji="0" lang="en-US" altLang="en-US" b="0" i="0" u="none" strike="noStrike" cap="none" normalizeH="0" baseline="0" dirty="0">
                <a:ln>
                  <a:noFill/>
                </a:ln>
                <a:solidFill>
                  <a:schemeClr val="bg1"/>
                </a:solidFill>
                <a:effectLst/>
                <a:latin typeface="Arial" panose="020B0604020202020204" pitchFamily="34" charset="0"/>
              </a:rPr>
              <a:t>, including articulation agreements and program alignment, significantly improves transfer outcomes.</a:t>
            </a:r>
          </a:p>
          <a:p>
            <a:pPr lvl="1"/>
            <a:r>
              <a:rPr kumimoji="0" lang="en-US" altLang="en-US" b="0" i="0" u="none" strike="noStrike" cap="none" normalizeH="0" baseline="0" dirty="0">
                <a:ln>
                  <a:noFill/>
                </a:ln>
                <a:solidFill>
                  <a:schemeClr val="bg1"/>
                </a:solidFill>
                <a:effectLst/>
                <a:latin typeface="Arial" panose="020B0604020202020204" pitchFamily="34" charset="0"/>
              </a:rPr>
              <a:t>Programs offering </a:t>
            </a:r>
            <a:r>
              <a:rPr kumimoji="0" lang="en-US" altLang="en-US" b="1" i="0" u="none" strike="noStrike" cap="none" normalizeH="0" baseline="0" dirty="0">
                <a:ln>
                  <a:noFill/>
                </a:ln>
                <a:solidFill>
                  <a:schemeClr val="bg1"/>
                </a:solidFill>
                <a:effectLst/>
                <a:latin typeface="Arial" panose="020B0604020202020204" pitchFamily="34" charset="0"/>
              </a:rPr>
              <a:t>mentoring, orientation, tutoring, and academic advising</a:t>
            </a:r>
            <a:r>
              <a:rPr kumimoji="0" lang="en-US" altLang="en-US" b="0" i="0" u="none" strike="noStrike" cap="none" normalizeH="0" baseline="0" dirty="0">
                <a:ln>
                  <a:noFill/>
                </a:ln>
                <a:solidFill>
                  <a:schemeClr val="bg1"/>
                </a:solidFill>
                <a:effectLst/>
                <a:latin typeface="Arial" panose="020B0604020202020204" pitchFamily="34" charset="0"/>
              </a:rPr>
              <a:t> help students adjust to new academic environments.</a:t>
            </a:r>
          </a:p>
          <a:p>
            <a:pPr lvl="1"/>
            <a:r>
              <a:rPr kumimoji="0" lang="en-US" altLang="en-US" b="1" i="0" u="none" strike="noStrike" cap="none" normalizeH="0" baseline="0" dirty="0">
                <a:ln>
                  <a:noFill/>
                </a:ln>
                <a:solidFill>
                  <a:schemeClr val="bg1"/>
                </a:solidFill>
                <a:effectLst/>
                <a:latin typeface="Arial" panose="020B0604020202020204" pitchFamily="34" charset="0"/>
              </a:rPr>
              <a:t>Academic preparedness remains a major barrier</a:t>
            </a:r>
            <a:r>
              <a:rPr kumimoji="0" lang="en-US" altLang="en-US" b="0" i="0" u="none" strike="noStrike" cap="none" normalizeH="0" baseline="0" dirty="0">
                <a:ln>
                  <a:noFill/>
                </a:ln>
                <a:solidFill>
                  <a:schemeClr val="bg1"/>
                </a:solidFill>
                <a:effectLst/>
                <a:latin typeface="Arial" panose="020B0604020202020204" pitchFamily="34" charset="0"/>
              </a:rPr>
              <a:t>, students with lower GPAs in prerequisite courses often struggle in follow-up CS courses.</a:t>
            </a:r>
          </a:p>
          <a:p>
            <a:pPr lvl="1"/>
            <a:r>
              <a:rPr kumimoji="0" lang="en-US" altLang="en-US" b="1" i="0" u="none" strike="noStrike" cap="none" normalizeH="0" baseline="0" dirty="0">
                <a:ln>
                  <a:noFill/>
                </a:ln>
                <a:solidFill>
                  <a:schemeClr val="bg1"/>
                </a:solidFill>
                <a:effectLst/>
                <a:latin typeface="Arial" panose="020B0604020202020204" pitchFamily="34" charset="0"/>
              </a:rPr>
              <a:t>Summer bridge and mandatory tutoring programs</a:t>
            </a:r>
            <a:r>
              <a:rPr kumimoji="0" lang="en-US" altLang="en-US" b="0" i="0" u="none" strike="noStrike" cap="none" normalizeH="0" baseline="0" dirty="0">
                <a:ln>
                  <a:noFill/>
                </a:ln>
                <a:solidFill>
                  <a:schemeClr val="bg1"/>
                </a:solidFill>
                <a:effectLst/>
                <a:latin typeface="Arial" panose="020B0604020202020204" pitchFamily="34" charset="0"/>
              </a:rPr>
              <a:t> have shown strong results, especially in subjects like mathematics.</a:t>
            </a:r>
          </a:p>
          <a:p>
            <a:pPr lvl="1"/>
            <a:r>
              <a:rPr kumimoji="0" lang="en-US" altLang="en-US" b="0" i="0" u="none" strike="noStrike" cap="none" normalizeH="0" baseline="0" dirty="0">
                <a:ln>
                  <a:noFill/>
                </a:ln>
                <a:solidFill>
                  <a:schemeClr val="bg1"/>
                </a:solidFill>
                <a:effectLst/>
                <a:latin typeface="Arial" panose="020B0604020202020204" pitchFamily="34" charset="0"/>
              </a:rPr>
              <a:t>Early advising, cohort-based models, and scholarships contribute to </a:t>
            </a:r>
            <a:r>
              <a:rPr kumimoji="0" lang="en-US" altLang="en-US" b="1" i="0" u="none" strike="noStrike" cap="none" normalizeH="0" baseline="0" dirty="0">
                <a:ln>
                  <a:noFill/>
                </a:ln>
                <a:solidFill>
                  <a:schemeClr val="bg1"/>
                </a:solidFill>
                <a:effectLst/>
                <a:latin typeface="Arial" panose="020B0604020202020204" pitchFamily="34" charset="0"/>
              </a:rPr>
              <a:t>academic and social integration</a:t>
            </a:r>
            <a:r>
              <a:rPr kumimoji="0" lang="en-US" altLang="en-US" b="0" i="0" u="none" strike="noStrike" cap="none" normalizeH="0" baseline="0" dirty="0">
                <a:ln>
                  <a:noFill/>
                </a:ln>
                <a:solidFill>
                  <a:schemeClr val="bg1"/>
                </a:solidFill>
                <a:effectLst/>
                <a:latin typeface="Arial" panose="020B0604020202020204" pitchFamily="34" charset="0"/>
              </a:rPr>
              <a:t>.</a:t>
            </a:r>
          </a:p>
          <a:p>
            <a:pPr lvl="1"/>
            <a:r>
              <a:rPr kumimoji="0" lang="en-US" altLang="en-US" b="1" i="0" u="none" strike="noStrike" cap="none" normalizeH="0" baseline="0" dirty="0">
                <a:ln>
                  <a:noFill/>
                </a:ln>
                <a:solidFill>
                  <a:schemeClr val="bg1"/>
                </a:solidFill>
                <a:effectLst/>
                <a:latin typeface="Arial" panose="020B0604020202020204" pitchFamily="34" charset="0"/>
              </a:rPr>
              <a:t>Near-peer mentorship</a:t>
            </a:r>
            <a:r>
              <a:rPr kumimoji="0" lang="en-US" altLang="en-US" b="0" i="0" u="none" strike="noStrike" cap="none" normalizeH="0" baseline="0" dirty="0">
                <a:ln>
                  <a:noFill/>
                </a:ln>
                <a:solidFill>
                  <a:schemeClr val="bg1"/>
                </a:solidFill>
                <a:effectLst/>
                <a:latin typeface="Arial" panose="020B0604020202020204" pitchFamily="34" charset="0"/>
              </a:rPr>
              <a:t>, such as NSF S-STEM-supported mentoring, provides emotional, academic, and career guidance.</a:t>
            </a:r>
          </a:p>
          <a:p>
            <a:pPr lvl="1"/>
            <a:r>
              <a:rPr lang="en-US" dirty="0"/>
              <a:t>Transition challenges, such as moving from </a:t>
            </a:r>
            <a:r>
              <a:rPr lang="en-US" b="1" dirty="0"/>
              <a:t>semester to quarter systems</a:t>
            </a:r>
            <a:r>
              <a:rPr lang="en-US" dirty="0"/>
              <a:t> , continue to affect academic performance and adaptation.</a:t>
            </a:r>
            <a:endParaRPr kumimoji="0" lang="en-US" altLang="en-US" b="0" i="0" u="none" strike="noStrike" cap="none" normalizeH="0" baseline="0" dirty="0">
              <a:ln>
                <a:noFill/>
              </a:ln>
              <a:solidFill>
                <a:schemeClr val="bg1"/>
              </a:solidFill>
              <a:effectLst/>
              <a:latin typeface="Arial" panose="020B0604020202020204" pitchFamily="34" charset="0"/>
            </a:endParaRPr>
          </a:p>
          <a:p>
            <a:pPr lvl="1"/>
            <a:r>
              <a:rPr lang="en-US" dirty="0"/>
              <a:t>Disparities in academic readiness (e.g., BDSI scores) suggest a need for </a:t>
            </a:r>
            <a:r>
              <a:rPr lang="en-US" b="1" dirty="0"/>
              <a:t>targeted academic interventions</a:t>
            </a:r>
            <a:r>
              <a:rPr lang="en-US" dirty="0"/>
              <a:t>.</a:t>
            </a:r>
          </a:p>
          <a:p>
            <a:endParaRPr lang="en-US" dirty="0"/>
          </a:p>
        </p:txBody>
      </p:sp>
    </p:spTree>
    <p:extLst>
      <p:ext uri="{BB962C8B-B14F-4D97-AF65-F5344CB8AC3E}">
        <p14:creationId xmlns:p14="http://schemas.microsoft.com/office/powerpoint/2010/main" val="16706116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“In our discussion, we find that </a:t>
            </a:r>
            <a:r>
              <a:rPr kumimoji="0" lang="en-US" altLang="en-US" sz="1200" b="0" i="0" u="none" strike="noStrike" cap="none" normalizeH="0" baseline="0" dirty="0">
                <a:ln>
                  <a:noFill/>
                </a:ln>
                <a:solidFill>
                  <a:schemeClr val="tx1"/>
                </a:solidFill>
                <a:effectLst/>
                <a:latin typeface="Arial" panose="020B0604020202020204" pitchFamily="34" charset="0"/>
              </a:rPr>
              <a:t>Many challenges identified for CS transfer students </a:t>
            </a:r>
            <a:r>
              <a:rPr kumimoji="0" lang="en-US" altLang="en-US" sz="1200" b="1" i="0" u="none" strike="noStrike" cap="none" normalizeH="0" baseline="0" dirty="0">
                <a:ln>
                  <a:noFill/>
                </a:ln>
                <a:solidFill>
                  <a:schemeClr val="tx1"/>
                </a:solidFill>
                <a:effectLst/>
                <a:latin typeface="Arial" panose="020B0604020202020204" pitchFamily="34" charset="0"/>
              </a:rPr>
              <a:t>mirror broader STEM trends</a:t>
            </a:r>
            <a:r>
              <a:rPr kumimoji="0" lang="en-US" altLang="en-US" sz="1200" b="0" i="0" u="none" strike="noStrike" cap="none" normalizeH="0" baseline="0" dirty="0">
                <a:ln>
                  <a:noFill/>
                </a:ln>
                <a:solidFill>
                  <a:schemeClr val="tx1"/>
                </a:solidFill>
                <a:effectLst/>
                <a:latin typeface="Arial" panose="020B0604020202020204" pitchFamily="34" charset="0"/>
              </a:rPr>
              <a:t>, but CS-specific issues like credit articulation and data structures preparation are underrecognized.</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1" i="0" u="none" strike="noStrike" cap="none" normalizeH="0" baseline="0" dirty="0">
                <a:ln>
                  <a:noFill/>
                </a:ln>
                <a:solidFill>
                  <a:schemeClr val="tx1"/>
                </a:solidFill>
                <a:effectLst/>
                <a:latin typeface="Arial" panose="020B0604020202020204" pitchFamily="34" charset="0"/>
              </a:rPr>
              <a:t>Mentorship and community-building</a:t>
            </a:r>
            <a:r>
              <a:rPr kumimoji="0" lang="en-US" altLang="en-US" sz="1200" b="0" i="0" u="none" strike="noStrike" cap="none" normalizeH="0" baseline="0" dirty="0">
                <a:ln>
                  <a:noFill/>
                </a:ln>
                <a:solidFill>
                  <a:schemeClr val="tx1"/>
                </a:solidFill>
                <a:effectLst/>
                <a:latin typeface="Arial" panose="020B0604020202020204" pitchFamily="34" charset="0"/>
              </a:rPr>
              <a:t> remain two of the most effective strategies across both academic and equity-based outcomes.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a:ln>
                  <a:noFill/>
                </a:ln>
                <a:solidFill>
                  <a:schemeClr val="tx1"/>
                </a:solidFill>
                <a:effectLst/>
                <a:latin typeface="Arial" panose="020B0604020202020204" pitchFamily="34" charset="0"/>
              </a:rPr>
              <a:t>Institutions should prioritize building </a:t>
            </a:r>
            <a:r>
              <a:rPr kumimoji="0" lang="en-US" altLang="en-US" sz="1200" b="1" i="0" u="none" strike="noStrike" cap="none" normalizeH="0" baseline="0" dirty="0">
                <a:ln>
                  <a:noFill/>
                </a:ln>
                <a:solidFill>
                  <a:schemeClr val="tx1"/>
                </a:solidFill>
                <a:effectLst/>
                <a:latin typeface="Arial" panose="020B0604020202020204" pitchFamily="34" charset="0"/>
              </a:rPr>
              <a:t>intentional support pipelines</a:t>
            </a:r>
            <a:r>
              <a:rPr kumimoji="0" lang="en-US" altLang="en-US" sz="1200" b="0" i="0" u="none" strike="noStrike" cap="none" normalizeH="0" baseline="0" dirty="0">
                <a:ln>
                  <a:noFill/>
                </a:ln>
                <a:solidFill>
                  <a:schemeClr val="tx1"/>
                </a:solidFill>
                <a:effectLst/>
                <a:latin typeface="Arial" panose="020B0604020202020204" pitchFamily="34" charset="0"/>
              </a:rPr>
              <a:t>, combining academic guidance, financial aid, and inclusive engagement practices.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a:ln>
                  <a:noFill/>
                </a:ln>
                <a:solidFill>
                  <a:schemeClr val="tx1"/>
                </a:solidFill>
                <a:effectLst/>
                <a:latin typeface="Arial" panose="020B0604020202020204" pitchFamily="34" charset="0"/>
              </a:rPr>
              <a:t>Future research and program design must be </a:t>
            </a:r>
            <a:r>
              <a:rPr kumimoji="0" lang="en-US" altLang="en-US" sz="1200" b="1" i="0" u="none" strike="noStrike" cap="none" normalizeH="0" baseline="0" dirty="0">
                <a:ln>
                  <a:noFill/>
                </a:ln>
                <a:solidFill>
                  <a:schemeClr val="tx1"/>
                </a:solidFill>
                <a:effectLst/>
                <a:latin typeface="Arial" panose="020B0604020202020204" pitchFamily="34" charset="0"/>
              </a:rPr>
              <a:t>intersectional and equity-driven</a:t>
            </a:r>
            <a:r>
              <a:rPr kumimoji="0" lang="en-US" altLang="en-US" sz="1200" b="0" i="0" u="none" strike="noStrike" cap="none" normalizeH="0" baseline="0" dirty="0">
                <a:ln>
                  <a:noFill/>
                </a:ln>
                <a:solidFill>
                  <a:schemeClr val="tx1"/>
                </a:solidFill>
                <a:effectLst/>
                <a:latin typeface="Arial" panose="020B0604020202020204" pitchFamily="34" charset="0"/>
              </a:rPr>
              <a:t>, with sensitivity to the lived realities of diverse transfer student populations.</a:t>
            </a:r>
          </a:p>
          <a:p>
            <a:endParaRPr lang="en-US" dirty="0"/>
          </a:p>
        </p:txBody>
      </p:sp>
    </p:spTree>
    <p:extLst>
      <p:ext uri="{BB962C8B-B14F-4D97-AF65-F5344CB8AC3E}">
        <p14:creationId xmlns:p14="http://schemas.microsoft.com/office/powerpoint/2010/main" val="34555155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2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a:ln>
                  <a:noFill/>
                </a:ln>
                <a:solidFill>
                  <a:schemeClr val="tx1"/>
                </a:solidFill>
                <a:effectLst/>
                <a:latin typeface="Arial" panose="020B0604020202020204" pitchFamily="34" charset="0"/>
              </a:rPr>
              <a:t>Addressing transfer student barriers requires a </a:t>
            </a:r>
            <a:r>
              <a:rPr kumimoji="0" lang="en-US" altLang="en-US" sz="1200" b="1" i="0" u="none" strike="noStrike" cap="none" normalizeH="0" baseline="0" dirty="0">
                <a:ln>
                  <a:noFill/>
                </a:ln>
                <a:solidFill>
                  <a:schemeClr val="tx1"/>
                </a:solidFill>
                <a:effectLst/>
                <a:latin typeface="Arial" panose="020B0604020202020204" pitchFamily="34" charset="0"/>
              </a:rPr>
              <a:t>multi-faceted strategy</a:t>
            </a:r>
            <a:r>
              <a:rPr kumimoji="0" lang="en-US" altLang="en-US" sz="1200" b="0" i="0" u="none" strike="noStrike" cap="none" normalizeH="0" baseline="0" dirty="0">
                <a:ln>
                  <a:noFill/>
                </a:ln>
                <a:solidFill>
                  <a:schemeClr val="tx1"/>
                </a:solidFill>
                <a:effectLst/>
                <a:latin typeface="Arial" panose="020B0604020202020204" pitchFamily="34" charset="0"/>
              </a:rPr>
              <a:t> combining financial aid, academic preparation, and inclusive community support.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a:ln>
                  <a:noFill/>
                </a:ln>
                <a:solidFill>
                  <a:schemeClr val="tx1"/>
                </a:solidFill>
                <a:effectLst/>
                <a:latin typeface="Arial" panose="020B0604020202020204" pitchFamily="34" charset="0"/>
              </a:rPr>
              <a:t>Institutions must collaborate to create </a:t>
            </a:r>
            <a:r>
              <a:rPr kumimoji="0" lang="en-US" altLang="en-US" sz="1200" b="1" i="0" u="none" strike="noStrike" cap="none" normalizeH="0" baseline="0" dirty="0">
                <a:ln>
                  <a:noFill/>
                </a:ln>
                <a:solidFill>
                  <a:schemeClr val="tx1"/>
                </a:solidFill>
                <a:effectLst/>
                <a:latin typeface="Arial" panose="020B0604020202020204" pitchFamily="34" charset="0"/>
              </a:rPr>
              <a:t>streamlined, equitable transfer pathways</a:t>
            </a:r>
            <a:r>
              <a:rPr kumimoji="0" lang="en-US" altLang="en-US" sz="1200" b="0" i="0" u="none" strike="noStrike" cap="none" normalizeH="0" baseline="0" dirty="0">
                <a:ln>
                  <a:noFill/>
                </a:ln>
                <a:solidFill>
                  <a:schemeClr val="tx1"/>
                </a:solidFill>
                <a:effectLst/>
                <a:latin typeface="Arial" panose="020B0604020202020204" pitchFamily="34" charset="0"/>
              </a:rPr>
              <a:t> that are transparent and outcomes-oriented.</a:t>
            </a:r>
          </a:p>
          <a:p>
            <a:pPr marL="0" eaLnBrk="0" fontAlgn="base" hangingPunct="0">
              <a:lnSpc>
                <a:spcPct val="100000"/>
              </a:lnSpc>
              <a:spcBef>
                <a:spcPct val="0"/>
              </a:spcBef>
              <a:spcAft>
                <a:spcPct val="0"/>
              </a:spcAft>
              <a:buClrTx/>
              <a:buSzTx/>
              <a:buFontTx/>
              <a:buChar char="•"/>
            </a:pPr>
            <a:r>
              <a:rPr kumimoji="0" lang="en-US" altLang="en-US" sz="1200" b="0" i="0" u="none" strike="noStrike" cap="none" normalizeH="0" baseline="0" dirty="0">
                <a:ln>
                  <a:noFill/>
                </a:ln>
                <a:solidFill>
                  <a:schemeClr val="tx1"/>
                </a:solidFill>
                <a:effectLst/>
                <a:latin typeface="Arial" panose="020B0604020202020204" pitchFamily="34" charset="0"/>
              </a:rPr>
              <a:t>Many challenges identified for CS transfer students </a:t>
            </a:r>
            <a:r>
              <a:rPr kumimoji="0" lang="en-US" altLang="en-US" sz="1200" b="1" i="0" u="none" strike="noStrike" cap="none" normalizeH="0" baseline="0" dirty="0">
                <a:ln>
                  <a:noFill/>
                </a:ln>
                <a:solidFill>
                  <a:schemeClr val="tx1"/>
                </a:solidFill>
                <a:effectLst/>
                <a:latin typeface="Arial" panose="020B0604020202020204" pitchFamily="34" charset="0"/>
              </a:rPr>
              <a:t>mirror broader STEM trends</a:t>
            </a:r>
            <a:r>
              <a:rPr kumimoji="0" lang="en-US" altLang="en-US" sz="1200" b="0" i="0" u="none" strike="noStrike" cap="none" normalizeH="0" baseline="0" dirty="0">
                <a:ln>
                  <a:noFill/>
                </a:ln>
                <a:solidFill>
                  <a:schemeClr val="tx1"/>
                </a:solidFill>
                <a:effectLst/>
                <a:latin typeface="Arial" panose="020B0604020202020204" pitchFamily="34" charset="0"/>
              </a:rPr>
              <a:t>, but CS-specific issues like credit articulation and data structures preparation are underrecognized.</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a:ln>
                  <a:noFill/>
                </a:ln>
                <a:solidFill>
                  <a:schemeClr val="tx1"/>
                </a:solidFill>
                <a:effectLst/>
                <a:latin typeface="Arial" panose="020B0604020202020204" pitchFamily="34" charset="0"/>
              </a:rPr>
              <a:t>This review lays the groundwork for </a:t>
            </a:r>
            <a:r>
              <a:rPr kumimoji="0" lang="en-US" altLang="en-US" sz="1200" b="1" i="0" u="none" strike="noStrike" cap="none" normalizeH="0" baseline="0" dirty="0">
                <a:ln>
                  <a:noFill/>
                </a:ln>
                <a:solidFill>
                  <a:schemeClr val="tx1"/>
                </a:solidFill>
                <a:effectLst/>
                <a:latin typeface="Arial" panose="020B0604020202020204" pitchFamily="34" charset="0"/>
              </a:rPr>
              <a:t>more comprehensive studies</a:t>
            </a:r>
            <a:r>
              <a:rPr kumimoji="0" lang="en-US" altLang="en-US" sz="1200" b="0" i="0" u="none" strike="noStrike" cap="none" normalizeH="0" baseline="0" dirty="0">
                <a:ln>
                  <a:noFill/>
                </a:ln>
                <a:solidFill>
                  <a:schemeClr val="tx1"/>
                </a:solidFill>
                <a:effectLst/>
                <a:latin typeface="Arial" panose="020B0604020202020204" pitchFamily="34" charset="0"/>
              </a:rPr>
              <a:t> focused specifically on CS transfer students, beyond general STEM trends.</a:t>
            </a:r>
          </a:p>
          <a:p>
            <a:endParaRPr lang="en-US" dirty="0"/>
          </a:p>
        </p:txBody>
      </p:sp>
    </p:spTree>
    <p:extLst>
      <p:ext uri="{BB962C8B-B14F-4D97-AF65-F5344CB8AC3E}">
        <p14:creationId xmlns:p14="http://schemas.microsoft.com/office/powerpoint/2010/main" val="22492769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We focused on English-language papers in high-impact conferences, which means we likely missed insights from journals, posters, and international work. Also, our keyword strategy may have excluded relevant studies labeled under 'informatics' or 'software engineering.'</a:t>
            </a:r>
          </a:p>
          <a:p>
            <a:r>
              <a:rPr lang="en-US" dirty="0"/>
              <a:t>In future work, we plan to expand our search terms and include a broader array of publication types.</a:t>
            </a:r>
            <a:endParaRPr kumimoji="0" lang="en-US" altLang="en-US" sz="12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a:ln>
                  <a:noFill/>
                </a:ln>
                <a:solidFill>
                  <a:schemeClr val="tx1"/>
                </a:solidFill>
                <a:effectLst/>
                <a:latin typeface="Arial" panose="020B0604020202020204" pitchFamily="34" charset="0"/>
              </a:rPr>
              <a:t>Moving forward, we will include </a:t>
            </a:r>
            <a:r>
              <a:rPr kumimoji="0" lang="en-US" altLang="en-US" sz="1200" b="1" i="0" u="none" strike="noStrike" cap="none" normalizeH="0" baseline="0" dirty="0">
                <a:ln>
                  <a:noFill/>
                </a:ln>
                <a:solidFill>
                  <a:schemeClr val="tx1"/>
                </a:solidFill>
                <a:effectLst/>
                <a:latin typeface="Arial" panose="020B0604020202020204" pitchFamily="34" charset="0"/>
              </a:rPr>
              <a:t>curriculum alignment analyses</a:t>
            </a:r>
            <a:r>
              <a:rPr kumimoji="0" lang="en-US" altLang="en-US" sz="1200" b="0" i="0" u="none" strike="noStrike" cap="none" normalizeH="0" baseline="0" dirty="0">
                <a:ln>
                  <a:noFill/>
                </a:ln>
                <a:solidFill>
                  <a:schemeClr val="tx1"/>
                </a:solidFill>
                <a:effectLst/>
                <a:latin typeface="Arial" panose="020B0604020202020204" pitchFamily="34" charset="0"/>
              </a:rPr>
              <a:t> and work to differentiate </a:t>
            </a:r>
            <a:r>
              <a:rPr kumimoji="0" lang="en-US" altLang="en-US" sz="1200" b="1" i="0" u="none" strike="noStrike" cap="none" normalizeH="0" baseline="0" dirty="0">
                <a:ln>
                  <a:noFill/>
                </a:ln>
                <a:solidFill>
                  <a:schemeClr val="tx1"/>
                </a:solidFill>
                <a:effectLst/>
                <a:latin typeface="Arial" panose="020B0604020202020204" pitchFamily="34" charset="0"/>
              </a:rPr>
              <a:t>CS-specific findings from generalizable STEM insights</a:t>
            </a:r>
            <a:r>
              <a:rPr kumimoji="0" lang="en-US" altLang="en-US" sz="1200" b="0" i="0" u="none" strike="noStrike" cap="none" normalizeH="0" baseline="0" dirty="0">
                <a:ln>
                  <a:noFill/>
                </a:ln>
                <a:solidFill>
                  <a:schemeClr val="tx1"/>
                </a:solidFill>
                <a:effectLst/>
                <a:latin typeface="Arial" panose="020B0604020202020204" pitchFamily="34" charset="0"/>
              </a:rPr>
              <a:t> and focus on international perspectives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a:ln>
                  <a:noFill/>
                </a:ln>
                <a:solidFill>
                  <a:schemeClr val="tx1"/>
                </a:solidFill>
                <a:effectLst/>
                <a:latin typeface="Arial" panose="020B0604020202020204" pitchFamily="34" charset="0"/>
              </a:rPr>
              <a:t>The ultimate goal is to generate </a:t>
            </a:r>
            <a:r>
              <a:rPr kumimoji="0" lang="en-US" altLang="en-US" sz="1200" b="1" i="0" u="none" strike="noStrike" cap="none" normalizeH="0" baseline="0" dirty="0">
                <a:ln>
                  <a:noFill/>
                </a:ln>
                <a:solidFill>
                  <a:schemeClr val="tx1"/>
                </a:solidFill>
                <a:effectLst/>
                <a:latin typeface="Arial" panose="020B0604020202020204" pitchFamily="34" charset="0"/>
              </a:rPr>
              <a:t>evidence-based recommendations</a:t>
            </a:r>
            <a:r>
              <a:rPr kumimoji="0" lang="en-US" altLang="en-US" sz="1200" b="0" i="0" u="none" strike="noStrike" cap="none" normalizeH="0" baseline="0" dirty="0">
                <a:ln>
                  <a:noFill/>
                </a:ln>
                <a:solidFill>
                  <a:schemeClr val="tx1"/>
                </a:solidFill>
                <a:effectLst/>
                <a:latin typeface="Arial" panose="020B0604020202020204" pitchFamily="34" charset="0"/>
              </a:rPr>
              <a:t> that improve both access and success for CS transfer students worldwide.</a:t>
            </a:r>
          </a:p>
          <a:p>
            <a:endParaRPr lang="en-US" dirty="0"/>
          </a:p>
        </p:txBody>
      </p:sp>
    </p:spTree>
    <p:extLst>
      <p:ext uri="{BB962C8B-B14F-4D97-AF65-F5344CB8AC3E}">
        <p14:creationId xmlns:p14="http://schemas.microsoft.com/office/powerpoint/2010/main" val="5386848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59" name="Google Shape;159;p1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empty background" userDrawn="1">
  <p:cSld name="white corner logo, maroon corner">
    <p:bg>
      <p:bgPr>
        <a:solidFill>
          <a:srgbClr val="FFFFFF"/>
        </a:solidFill>
        <a:effectLst/>
      </p:bgPr>
    </p:bg>
    <p:spTree>
      <p:nvGrpSpPr>
        <p:cNvPr id="1" name="Shape 14"/>
        <p:cNvGrpSpPr/>
        <p:nvPr/>
      </p:nvGrpSpPr>
      <p:grpSpPr>
        <a:xfrm>
          <a:off x="0" y="0"/>
          <a:ext cx="0" cy="0"/>
          <a:chOff x="0" y="0"/>
          <a:chExt cx="0" cy="0"/>
        </a:xfrm>
      </p:grpSpPr>
      <p:sp>
        <p:nvSpPr>
          <p:cNvPr id="15" name="Google Shape;15;p4">
            <a:extLst>
              <a:ext uri="{C183D7F6-B498-43B3-948B-1728B52AA6E4}">
                <adec:decorative xmlns:adec="http://schemas.microsoft.com/office/drawing/2017/decorative" val="1"/>
              </a:ext>
            </a:extLst>
          </p:cNvPr>
          <p:cNvSpPr/>
          <p:nvPr/>
        </p:nvSpPr>
        <p:spPr>
          <a:xfrm>
            <a:off x="-15607" y="-643262"/>
            <a:ext cx="12223214" cy="8144524"/>
          </a:xfrm>
          <a:prstGeom prst="rect">
            <a:avLst/>
          </a:prstGeom>
          <a:noFill/>
          <a:ln>
            <a:no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Clr>
                <a:schemeClr val="accent1"/>
              </a:buClr>
              <a:buSzPts val="1800"/>
              <a:buFont typeface="Calibri"/>
              <a:buNone/>
            </a:pPr>
            <a:endParaRPr sz="1800" b="0" i="0" u="none" strike="noStrike" cap="none">
              <a:solidFill>
                <a:schemeClr val="accent1"/>
              </a:solidFill>
              <a:latin typeface="Arial" panose="020B0604020202020204" pitchFamily="34" charset="0"/>
              <a:ea typeface="Calibri"/>
              <a:cs typeface="Arial" panose="020B0604020202020204" pitchFamily="34" charset="0"/>
              <a:sym typeface="Calibri"/>
            </a:endParaRPr>
          </a:p>
        </p:txBody>
      </p:sp>
      <p:sp>
        <p:nvSpPr>
          <p:cNvPr id="16" name="Google Shape;16;p4"/>
          <p:cNvSpPr txBox="1">
            <a:spLocks noGrp="1"/>
          </p:cNvSpPr>
          <p:nvPr>
            <p:ph type="title"/>
          </p:nvPr>
        </p:nvSpPr>
        <p:spPr>
          <a:xfrm>
            <a:off x="838200" y="2620451"/>
            <a:ext cx="10515600" cy="154004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2060"/>
              </a:buClr>
              <a:buSzPts val="3500"/>
              <a:buFont typeface="Arial"/>
              <a:buNone/>
              <a:defRPr>
                <a:solidFill>
                  <a:srgbClr val="002060"/>
                </a:solidFill>
                <a:latin typeface="Arial" panose="020B0604020202020204" pitchFamily="34" charset="0"/>
                <a:cs typeface="Arial" panose="020B0604020202020204" pitchFamily="34" charset="0"/>
              </a:defRPr>
            </a:lvl1pPr>
            <a:lvl2pPr lvl="1" algn="l">
              <a:lnSpc>
                <a:spcPct val="90000"/>
              </a:lnSpc>
              <a:spcBef>
                <a:spcPts val="0"/>
              </a:spcBef>
              <a:spcAft>
                <a:spcPts val="0"/>
              </a:spcAft>
              <a:buClr>
                <a:schemeClr val="accent1"/>
              </a:buClr>
              <a:buSzPts val="1800"/>
              <a:buNone/>
              <a:defRPr/>
            </a:lvl2pPr>
            <a:lvl3pPr lvl="2" algn="l">
              <a:lnSpc>
                <a:spcPct val="90000"/>
              </a:lnSpc>
              <a:spcBef>
                <a:spcPts val="0"/>
              </a:spcBef>
              <a:spcAft>
                <a:spcPts val="0"/>
              </a:spcAft>
              <a:buClr>
                <a:schemeClr val="accent1"/>
              </a:buClr>
              <a:buSzPts val="1800"/>
              <a:buNone/>
              <a:defRPr/>
            </a:lvl3pPr>
            <a:lvl4pPr lvl="3" algn="l">
              <a:lnSpc>
                <a:spcPct val="90000"/>
              </a:lnSpc>
              <a:spcBef>
                <a:spcPts val="0"/>
              </a:spcBef>
              <a:spcAft>
                <a:spcPts val="0"/>
              </a:spcAft>
              <a:buClr>
                <a:schemeClr val="accent1"/>
              </a:buClr>
              <a:buSzPts val="1800"/>
              <a:buNone/>
              <a:defRPr/>
            </a:lvl4pPr>
            <a:lvl5pPr lvl="4" algn="l">
              <a:lnSpc>
                <a:spcPct val="90000"/>
              </a:lnSpc>
              <a:spcBef>
                <a:spcPts val="0"/>
              </a:spcBef>
              <a:spcAft>
                <a:spcPts val="0"/>
              </a:spcAft>
              <a:buClr>
                <a:schemeClr val="accent1"/>
              </a:buClr>
              <a:buSzPts val="1800"/>
              <a:buNone/>
              <a:defRPr/>
            </a:lvl5pPr>
            <a:lvl6pPr lvl="5" algn="l">
              <a:lnSpc>
                <a:spcPct val="90000"/>
              </a:lnSpc>
              <a:spcBef>
                <a:spcPts val="0"/>
              </a:spcBef>
              <a:spcAft>
                <a:spcPts val="0"/>
              </a:spcAft>
              <a:buClr>
                <a:schemeClr val="accent1"/>
              </a:buClr>
              <a:buSzPts val="1800"/>
              <a:buNone/>
              <a:defRPr/>
            </a:lvl6pPr>
            <a:lvl7pPr lvl="6" algn="l">
              <a:lnSpc>
                <a:spcPct val="90000"/>
              </a:lnSpc>
              <a:spcBef>
                <a:spcPts val="0"/>
              </a:spcBef>
              <a:spcAft>
                <a:spcPts val="0"/>
              </a:spcAft>
              <a:buClr>
                <a:schemeClr val="accent1"/>
              </a:buClr>
              <a:buSzPts val="1800"/>
              <a:buNone/>
              <a:defRPr/>
            </a:lvl7pPr>
            <a:lvl8pPr lvl="7" algn="l">
              <a:lnSpc>
                <a:spcPct val="90000"/>
              </a:lnSpc>
              <a:spcBef>
                <a:spcPts val="0"/>
              </a:spcBef>
              <a:spcAft>
                <a:spcPts val="0"/>
              </a:spcAft>
              <a:buClr>
                <a:schemeClr val="accent1"/>
              </a:buClr>
              <a:buSzPts val="1800"/>
              <a:buNone/>
              <a:defRPr/>
            </a:lvl8pPr>
            <a:lvl9pPr lvl="8" algn="l">
              <a:lnSpc>
                <a:spcPct val="90000"/>
              </a:lnSpc>
              <a:spcBef>
                <a:spcPts val="0"/>
              </a:spcBef>
              <a:spcAft>
                <a:spcPts val="0"/>
              </a:spcAft>
              <a:buClr>
                <a:schemeClr val="accent1"/>
              </a:buClr>
              <a:buSzPts val="1800"/>
              <a:buNone/>
              <a:defRPr/>
            </a:lvl9pPr>
          </a:lstStyle>
          <a:p>
            <a:endParaRPr dirty="0"/>
          </a:p>
        </p:txBody>
      </p:sp>
      <p:sp>
        <p:nvSpPr>
          <p:cNvPr id="17" name="Google Shape;17;p4">
            <a:extLst>
              <a:ext uri="{C183D7F6-B498-43B3-948B-1728B52AA6E4}">
                <adec:decorative xmlns:adec="http://schemas.microsoft.com/office/drawing/2017/decorative" val="1"/>
              </a:ext>
            </a:extLst>
          </p:cNvPr>
          <p:cNvSpPr/>
          <p:nvPr/>
        </p:nvSpPr>
        <p:spPr>
          <a:xfrm>
            <a:off x="9254059" y="-6100"/>
            <a:ext cx="2940214" cy="875893"/>
          </a:xfrm>
          <a:prstGeom prst="rect">
            <a:avLst/>
          </a:prstGeom>
          <a:solidFill>
            <a:schemeClr val="dk1"/>
          </a:solidFill>
          <a:ln w="12700" cap="flat" cmpd="sng">
            <a:solidFill>
              <a:schemeClr val="accent1"/>
            </a:solidFill>
            <a:prstDash val="solid"/>
            <a:miter lim="800000"/>
            <a:headEnd type="none" w="sm" len="sm"/>
            <a:tailEnd type="none" w="sm" len="sm"/>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chemeClr val="accent1"/>
              </a:buClr>
              <a:buSzPts val="1800"/>
              <a:buFont typeface="Calibri"/>
              <a:buNone/>
            </a:pPr>
            <a:endParaRPr sz="1800" b="0" i="0" u="none" strike="noStrike" cap="none">
              <a:solidFill>
                <a:schemeClr val="accent1"/>
              </a:solidFill>
              <a:latin typeface="Arial" panose="020B0604020202020204" pitchFamily="34" charset="0"/>
              <a:ea typeface="Calibri"/>
              <a:cs typeface="Arial" panose="020B0604020202020204" pitchFamily="34" charset="0"/>
              <a:sym typeface="Calibri"/>
            </a:endParaRPr>
          </a:p>
        </p:txBody>
      </p:sp>
      <p:pic>
        <p:nvPicPr>
          <p:cNvPr id="18" name="Google Shape;18;p4"/>
          <p:cNvPicPr preferRelativeResize="0"/>
          <p:nvPr/>
        </p:nvPicPr>
        <p:blipFill rotWithShape="1">
          <a:blip r:embed="rId2">
            <a:alphaModFix/>
          </a:blip>
          <a:srcRect/>
          <a:stretch/>
        </p:blipFill>
        <p:spPr>
          <a:xfrm>
            <a:off x="9628836" y="257770"/>
            <a:ext cx="2053002" cy="387789"/>
          </a:xfrm>
          <a:prstGeom prst="rect">
            <a:avLst/>
          </a:prstGeom>
          <a:noFill/>
          <a:ln>
            <a:noFill/>
          </a:ln>
        </p:spPr>
      </p:pic>
      <p:sp>
        <p:nvSpPr>
          <p:cNvPr id="3" name="Text Placeholder 2">
            <a:extLst>
              <a:ext uri="{FF2B5EF4-FFF2-40B4-BE49-F238E27FC236}">
                <a16:creationId xmlns:a16="http://schemas.microsoft.com/office/drawing/2014/main" id="{1E7F8F44-B635-4FCB-8D18-224854E87C3B}"/>
              </a:ext>
            </a:extLst>
          </p:cNvPr>
          <p:cNvSpPr>
            <a:spLocks noGrp="1"/>
          </p:cNvSpPr>
          <p:nvPr>
            <p:ph type="body" sz="quarter" idx="10"/>
          </p:nvPr>
        </p:nvSpPr>
        <p:spPr>
          <a:xfrm>
            <a:off x="960438" y="4491038"/>
            <a:ext cx="5661025" cy="544512"/>
          </a:xfrm>
        </p:spPr>
        <p:txBody>
          <a:bodyPr/>
          <a:lstStyle>
            <a:lvl1pPr marL="50800" indent="0">
              <a:buNone/>
              <a:defRPr>
                <a:latin typeface="Arial" panose="020B0604020202020204" pitchFamily="34" charset="0"/>
                <a:cs typeface="Arial" panose="020B0604020202020204" pitchFamily="34" charset="0"/>
              </a:defRPr>
            </a:lvl1pPr>
          </a:lstStyle>
          <a:p>
            <a:pPr lvl="0"/>
            <a:endParaRPr lang="en-US" dirty="0"/>
          </a:p>
        </p:txBody>
      </p:sp>
      <p:sp>
        <p:nvSpPr>
          <p:cNvPr id="5" name="Content Placeholder 4">
            <a:extLst>
              <a:ext uri="{FF2B5EF4-FFF2-40B4-BE49-F238E27FC236}">
                <a16:creationId xmlns:a16="http://schemas.microsoft.com/office/drawing/2014/main" id="{2A388248-0E75-42A8-A19A-2B4C7ECE9F1F}"/>
              </a:ext>
            </a:extLst>
          </p:cNvPr>
          <p:cNvSpPr>
            <a:spLocks noGrp="1"/>
          </p:cNvSpPr>
          <p:nvPr>
            <p:ph sz="quarter" idx="11"/>
          </p:nvPr>
        </p:nvSpPr>
        <p:spPr>
          <a:xfrm>
            <a:off x="960438" y="5208588"/>
            <a:ext cx="5661025" cy="544512"/>
          </a:xfrm>
        </p:spPr>
        <p:txBody>
          <a:bodyPr/>
          <a:lstStyle>
            <a:lvl1pPr marL="50800" indent="0">
              <a:buNone/>
              <a:defRPr>
                <a:latin typeface="Arial" panose="020B0604020202020204" pitchFamily="34" charset="0"/>
                <a:cs typeface="Arial" panose="020B0604020202020204" pitchFamily="34" charset="0"/>
              </a:defRPr>
            </a:lvl1pPr>
          </a:lstStyle>
          <a:p>
            <a:pPr lvl="0"/>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empty background alt footer">
  <p:cSld name="1_maroon background">
    <p:bg>
      <p:bgPr>
        <a:solidFill>
          <a:schemeClr val="dk1"/>
        </a:solidFill>
        <a:effectLst/>
      </p:bgPr>
    </p:bg>
    <p:spTree>
      <p:nvGrpSpPr>
        <p:cNvPr id="1" name="Shape 45"/>
        <p:cNvGrpSpPr/>
        <p:nvPr/>
      </p:nvGrpSpPr>
      <p:grpSpPr>
        <a:xfrm>
          <a:off x="0" y="0"/>
          <a:ext cx="0" cy="0"/>
          <a:chOff x="0" y="0"/>
          <a:chExt cx="0" cy="0"/>
        </a:xfrm>
      </p:grpSpPr>
      <p:sp>
        <p:nvSpPr>
          <p:cNvPr id="46" name="Google Shape;46;p10">
            <a:extLst>
              <a:ext uri="{C183D7F6-B498-43B3-948B-1728B52AA6E4}">
                <adec:decorative xmlns:adec="http://schemas.microsoft.com/office/drawing/2017/decorative" val="1"/>
              </a:ext>
            </a:extLst>
          </p:cNvPr>
          <p:cNvSpPr/>
          <p:nvPr/>
        </p:nvSpPr>
        <p:spPr>
          <a:xfrm>
            <a:off x="-15607" y="-643262"/>
            <a:ext cx="12223214" cy="8144524"/>
          </a:xfrm>
          <a:prstGeom prst="rect">
            <a:avLst/>
          </a:prstGeom>
          <a:noFill/>
          <a:ln>
            <a:no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Clr>
                <a:schemeClr val="accent1"/>
              </a:buClr>
              <a:buSzPts val="1800"/>
              <a:buFont typeface="Calibri"/>
              <a:buNone/>
            </a:pPr>
            <a:endParaRPr sz="1800" b="0" i="0" u="none" strike="noStrike" cap="none">
              <a:solidFill>
                <a:schemeClr val="accent1"/>
              </a:solidFill>
              <a:latin typeface="Arial" panose="020B0604020202020204" pitchFamily="34" charset="0"/>
              <a:ea typeface="Calibri"/>
              <a:cs typeface="Arial" panose="020B0604020202020204" pitchFamily="34" charset="0"/>
              <a:sym typeface="Calibri"/>
            </a:endParaRPr>
          </a:p>
        </p:txBody>
      </p:sp>
      <p:sp>
        <p:nvSpPr>
          <p:cNvPr id="47" name="Google Shape;47;p10"/>
          <p:cNvSpPr txBox="1">
            <a:spLocks noGrp="1"/>
          </p:cNvSpPr>
          <p:nvPr>
            <p:ph type="title"/>
          </p:nvPr>
        </p:nvSpPr>
        <p:spPr>
          <a:xfrm>
            <a:off x="838200" y="50644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2"/>
              </a:buClr>
              <a:buSzPts val="1800"/>
              <a:buNone/>
              <a:defRPr>
                <a:latin typeface="Arial" panose="020B0604020202020204" pitchFamily="34" charset="0"/>
                <a:cs typeface="Arial" panose="020B0604020202020204" pitchFamily="34" charset="0"/>
              </a:defRPr>
            </a:lvl1pPr>
            <a:lvl2pPr lvl="1" algn="l">
              <a:lnSpc>
                <a:spcPct val="90000"/>
              </a:lnSpc>
              <a:spcBef>
                <a:spcPts val="0"/>
              </a:spcBef>
              <a:spcAft>
                <a:spcPts val="0"/>
              </a:spcAft>
              <a:buClr>
                <a:schemeClr val="accent1"/>
              </a:buClr>
              <a:buSzPts val="1800"/>
              <a:buNone/>
              <a:defRPr/>
            </a:lvl2pPr>
            <a:lvl3pPr lvl="2" algn="l">
              <a:lnSpc>
                <a:spcPct val="90000"/>
              </a:lnSpc>
              <a:spcBef>
                <a:spcPts val="0"/>
              </a:spcBef>
              <a:spcAft>
                <a:spcPts val="0"/>
              </a:spcAft>
              <a:buClr>
                <a:schemeClr val="accent1"/>
              </a:buClr>
              <a:buSzPts val="1800"/>
              <a:buNone/>
              <a:defRPr/>
            </a:lvl3pPr>
            <a:lvl4pPr lvl="3" algn="l">
              <a:lnSpc>
                <a:spcPct val="90000"/>
              </a:lnSpc>
              <a:spcBef>
                <a:spcPts val="0"/>
              </a:spcBef>
              <a:spcAft>
                <a:spcPts val="0"/>
              </a:spcAft>
              <a:buClr>
                <a:schemeClr val="accent1"/>
              </a:buClr>
              <a:buSzPts val="1800"/>
              <a:buNone/>
              <a:defRPr/>
            </a:lvl4pPr>
            <a:lvl5pPr lvl="4" algn="l">
              <a:lnSpc>
                <a:spcPct val="90000"/>
              </a:lnSpc>
              <a:spcBef>
                <a:spcPts val="0"/>
              </a:spcBef>
              <a:spcAft>
                <a:spcPts val="0"/>
              </a:spcAft>
              <a:buClr>
                <a:schemeClr val="accent1"/>
              </a:buClr>
              <a:buSzPts val="1800"/>
              <a:buNone/>
              <a:defRPr/>
            </a:lvl5pPr>
            <a:lvl6pPr lvl="5" algn="l">
              <a:lnSpc>
                <a:spcPct val="90000"/>
              </a:lnSpc>
              <a:spcBef>
                <a:spcPts val="0"/>
              </a:spcBef>
              <a:spcAft>
                <a:spcPts val="0"/>
              </a:spcAft>
              <a:buClr>
                <a:schemeClr val="accent1"/>
              </a:buClr>
              <a:buSzPts val="1800"/>
              <a:buNone/>
              <a:defRPr/>
            </a:lvl6pPr>
            <a:lvl7pPr lvl="6" algn="l">
              <a:lnSpc>
                <a:spcPct val="90000"/>
              </a:lnSpc>
              <a:spcBef>
                <a:spcPts val="0"/>
              </a:spcBef>
              <a:spcAft>
                <a:spcPts val="0"/>
              </a:spcAft>
              <a:buClr>
                <a:schemeClr val="accent1"/>
              </a:buClr>
              <a:buSzPts val="1800"/>
              <a:buNone/>
              <a:defRPr/>
            </a:lvl7pPr>
            <a:lvl8pPr lvl="7" algn="l">
              <a:lnSpc>
                <a:spcPct val="90000"/>
              </a:lnSpc>
              <a:spcBef>
                <a:spcPts val="0"/>
              </a:spcBef>
              <a:spcAft>
                <a:spcPts val="0"/>
              </a:spcAft>
              <a:buClr>
                <a:schemeClr val="accent1"/>
              </a:buClr>
              <a:buSzPts val="1800"/>
              <a:buNone/>
              <a:defRPr/>
            </a:lvl8pPr>
            <a:lvl9pPr lvl="8" algn="l">
              <a:lnSpc>
                <a:spcPct val="90000"/>
              </a:lnSpc>
              <a:spcBef>
                <a:spcPts val="0"/>
              </a:spcBef>
              <a:spcAft>
                <a:spcPts val="0"/>
              </a:spcAft>
              <a:buClr>
                <a:schemeClr val="accent1"/>
              </a:buClr>
              <a:buSzPts val="1800"/>
              <a:buNone/>
              <a:defRPr/>
            </a:lvl9pPr>
          </a:lstStyle>
          <a:p>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gray graphic empty background">
  <p:cSld name="maroon background, main logo corner">
    <p:bg>
      <p:bgPr>
        <a:solidFill>
          <a:schemeClr val="dk1"/>
        </a:solidFill>
        <a:effectLst/>
      </p:bgPr>
    </p:bg>
    <p:spTree>
      <p:nvGrpSpPr>
        <p:cNvPr id="1" name="Shape 48"/>
        <p:cNvGrpSpPr/>
        <p:nvPr/>
      </p:nvGrpSpPr>
      <p:grpSpPr>
        <a:xfrm>
          <a:off x="0" y="0"/>
          <a:ext cx="0" cy="0"/>
          <a:chOff x="0" y="0"/>
          <a:chExt cx="0" cy="0"/>
        </a:xfrm>
      </p:grpSpPr>
      <p:pic>
        <p:nvPicPr>
          <p:cNvPr id="49" name="Google Shape;49;p11">
            <a:extLst>
              <a:ext uri="{C183D7F6-B498-43B3-948B-1728B52AA6E4}">
                <adec:decorative xmlns:adec="http://schemas.microsoft.com/office/drawing/2017/decorative" val="1"/>
              </a:ext>
            </a:extLst>
          </p:cNvPr>
          <p:cNvPicPr preferRelativeResize="0"/>
          <p:nvPr/>
        </p:nvPicPr>
        <p:blipFill rotWithShape="1">
          <a:blip r:embed="rId2">
            <a:alphaModFix/>
          </a:blip>
          <a:srcRect/>
          <a:stretch/>
        </p:blipFill>
        <p:spPr>
          <a:xfrm>
            <a:off x="236623" y="6278880"/>
            <a:ext cx="1719412" cy="324778"/>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empty background alt footer" userDrawn="1">
  <p:cSld name="1_maroon background">
    <p:bg>
      <p:bgPr>
        <a:solidFill>
          <a:schemeClr val="dk1"/>
        </a:solidFill>
        <a:effectLst/>
      </p:bgPr>
    </p:bg>
    <p:spTree>
      <p:nvGrpSpPr>
        <p:cNvPr id="1" name="Shape 53"/>
        <p:cNvGrpSpPr/>
        <p:nvPr/>
      </p:nvGrpSpPr>
      <p:grpSpPr>
        <a:xfrm>
          <a:off x="0" y="0"/>
          <a:ext cx="0" cy="0"/>
          <a:chOff x="0" y="0"/>
          <a:chExt cx="0" cy="0"/>
        </a:xfrm>
      </p:grpSpPr>
      <p:sp>
        <p:nvSpPr>
          <p:cNvPr id="54" name="Google Shape;54;p13">
            <a:extLst>
              <a:ext uri="{C183D7F6-B498-43B3-948B-1728B52AA6E4}">
                <adec:decorative xmlns:adec="http://schemas.microsoft.com/office/drawing/2017/decorative" val="1"/>
              </a:ext>
            </a:extLst>
          </p:cNvPr>
          <p:cNvSpPr/>
          <p:nvPr/>
        </p:nvSpPr>
        <p:spPr>
          <a:xfrm>
            <a:off x="-15607" y="-643262"/>
            <a:ext cx="12223214" cy="8144524"/>
          </a:xfrm>
          <a:prstGeom prst="rect">
            <a:avLst/>
          </a:prstGeom>
          <a:noFill/>
          <a:ln>
            <a:no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Clr>
                <a:schemeClr val="accent1"/>
              </a:buClr>
              <a:buSzPts val="1800"/>
              <a:buFont typeface="Calibri"/>
              <a:buNone/>
            </a:pPr>
            <a:endParaRPr sz="1800" b="0" i="0" u="none" strike="noStrike" cap="none">
              <a:solidFill>
                <a:schemeClr val="accent1"/>
              </a:solidFill>
              <a:latin typeface="Arial" panose="020B0604020202020204" pitchFamily="34" charset="0"/>
              <a:ea typeface="Calibri"/>
              <a:cs typeface="Arial" panose="020B0604020202020204" pitchFamily="34" charset="0"/>
              <a:sym typeface="Calibri"/>
            </a:endParaRPr>
          </a:p>
        </p:txBody>
      </p:sp>
      <p:sp>
        <p:nvSpPr>
          <p:cNvPr id="55" name="Google Shape;55;p13"/>
          <p:cNvSpPr txBox="1">
            <a:spLocks noGrp="1"/>
          </p:cNvSpPr>
          <p:nvPr>
            <p:ph type="title"/>
          </p:nvPr>
        </p:nvSpPr>
        <p:spPr>
          <a:xfrm>
            <a:off x="838200" y="344401"/>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2"/>
              </a:buClr>
              <a:buSzPts val="1800"/>
              <a:buNone/>
              <a:defRPr>
                <a:latin typeface="Arial" panose="020B0604020202020204" pitchFamily="34" charset="0"/>
                <a:cs typeface="Arial" panose="020B0604020202020204" pitchFamily="34" charset="0"/>
              </a:defRPr>
            </a:lvl1pPr>
            <a:lvl2pPr lvl="1" algn="l">
              <a:lnSpc>
                <a:spcPct val="90000"/>
              </a:lnSpc>
              <a:spcBef>
                <a:spcPts val="0"/>
              </a:spcBef>
              <a:spcAft>
                <a:spcPts val="0"/>
              </a:spcAft>
              <a:buClr>
                <a:schemeClr val="accent1"/>
              </a:buClr>
              <a:buSzPts val="1800"/>
              <a:buNone/>
              <a:defRPr/>
            </a:lvl2pPr>
            <a:lvl3pPr lvl="2" algn="l">
              <a:lnSpc>
                <a:spcPct val="90000"/>
              </a:lnSpc>
              <a:spcBef>
                <a:spcPts val="0"/>
              </a:spcBef>
              <a:spcAft>
                <a:spcPts val="0"/>
              </a:spcAft>
              <a:buClr>
                <a:schemeClr val="accent1"/>
              </a:buClr>
              <a:buSzPts val="1800"/>
              <a:buNone/>
              <a:defRPr/>
            </a:lvl3pPr>
            <a:lvl4pPr lvl="3" algn="l">
              <a:lnSpc>
                <a:spcPct val="90000"/>
              </a:lnSpc>
              <a:spcBef>
                <a:spcPts val="0"/>
              </a:spcBef>
              <a:spcAft>
                <a:spcPts val="0"/>
              </a:spcAft>
              <a:buClr>
                <a:schemeClr val="accent1"/>
              </a:buClr>
              <a:buSzPts val="1800"/>
              <a:buNone/>
              <a:defRPr/>
            </a:lvl4pPr>
            <a:lvl5pPr lvl="4" algn="l">
              <a:lnSpc>
                <a:spcPct val="90000"/>
              </a:lnSpc>
              <a:spcBef>
                <a:spcPts val="0"/>
              </a:spcBef>
              <a:spcAft>
                <a:spcPts val="0"/>
              </a:spcAft>
              <a:buClr>
                <a:schemeClr val="accent1"/>
              </a:buClr>
              <a:buSzPts val="1800"/>
              <a:buNone/>
              <a:defRPr/>
            </a:lvl5pPr>
            <a:lvl6pPr lvl="5" algn="l">
              <a:lnSpc>
                <a:spcPct val="90000"/>
              </a:lnSpc>
              <a:spcBef>
                <a:spcPts val="0"/>
              </a:spcBef>
              <a:spcAft>
                <a:spcPts val="0"/>
              </a:spcAft>
              <a:buClr>
                <a:schemeClr val="accent1"/>
              </a:buClr>
              <a:buSzPts val="1800"/>
              <a:buNone/>
              <a:defRPr/>
            </a:lvl6pPr>
            <a:lvl7pPr lvl="6" algn="l">
              <a:lnSpc>
                <a:spcPct val="90000"/>
              </a:lnSpc>
              <a:spcBef>
                <a:spcPts val="0"/>
              </a:spcBef>
              <a:spcAft>
                <a:spcPts val="0"/>
              </a:spcAft>
              <a:buClr>
                <a:schemeClr val="accent1"/>
              </a:buClr>
              <a:buSzPts val="1800"/>
              <a:buNone/>
              <a:defRPr/>
            </a:lvl7pPr>
            <a:lvl8pPr lvl="7" algn="l">
              <a:lnSpc>
                <a:spcPct val="90000"/>
              </a:lnSpc>
              <a:spcBef>
                <a:spcPts val="0"/>
              </a:spcBef>
              <a:spcAft>
                <a:spcPts val="0"/>
              </a:spcAft>
              <a:buClr>
                <a:schemeClr val="accent1"/>
              </a:buClr>
              <a:buSzPts val="1800"/>
              <a:buNone/>
              <a:defRPr/>
            </a:lvl8pPr>
            <a:lvl9pPr lvl="8" algn="l">
              <a:lnSpc>
                <a:spcPct val="90000"/>
              </a:lnSpc>
              <a:spcBef>
                <a:spcPts val="0"/>
              </a:spcBef>
              <a:spcAft>
                <a:spcPts val="0"/>
              </a:spcAft>
              <a:buClr>
                <a:schemeClr val="accent1"/>
              </a:buClr>
              <a:buSzPts val="1800"/>
              <a:buNone/>
              <a:defRPr/>
            </a:lvl9pPr>
          </a:lstStyle>
          <a:p>
            <a:endParaRPr dirty="0"/>
          </a:p>
        </p:txBody>
      </p:sp>
      <p:sp>
        <p:nvSpPr>
          <p:cNvPr id="3" name="Text Placeholder 2">
            <a:extLst>
              <a:ext uri="{FF2B5EF4-FFF2-40B4-BE49-F238E27FC236}">
                <a16:creationId xmlns:a16="http://schemas.microsoft.com/office/drawing/2014/main" id="{1EB27688-F886-429D-A4EF-D615E67DCB36}"/>
              </a:ext>
            </a:extLst>
          </p:cNvPr>
          <p:cNvSpPr>
            <a:spLocks noGrp="1"/>
          </p:cNvSpPr>
          <p:nvPr>
            <p:ph type="body" sz="quarter" idx="10"/>
          </p:nvPr>
        </p:nvSpPr>
        <p:spPr>
          <a:xfrm>
            <a:off x="838200" y="2060294"/>
            <a:ext cx="10515600" cy="4027769"/>
          </a:xfrm>
        </p:spPr>
        <p:txBody>
          <a:bodyPr>
            <a:normAutofit/>
          </a:bodyPr>
          <a:lstStyle>
            <a:lvl1pPr>
              <a:defRPr sz="1800">
                <a:solidFill>
                  <a:schemeClr val="bg1"/>
                </a:solidFill>
                <a:latin typeface="Arial" panose="020B0604020202020204" pitchFamily="34" charset="0"/>
                <a:cs typeface="Arial" panose="020B0604020202020204" pitchFamily="34" charset="0"/>
              </a:defRPr>
            </a:lvl1pPr>
          </a:lstStyle>
          <a:p>
            <a:pPr lvl="0"/>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_gray graphic empty background">
  <p:cSld name="maroon background, main logo corner">
    <p:bg>
      <p:bgPr>
        <a:solidFill>
          <a:schemeClr val="dk1"/>
        </a:solidFill>
        <a:effectLst/>
      </p:bgPr>
    </p:bg>
    <p:spTree>
      <p:nvGrpSpPr>
        <p:cNvPr id="1" name="Shape 56"/>
        <p:cNvGrpSpPr/>
        <p:nvPr/>
      </p:nvGrpSpPr>
      <p:grpSpPr>
        <a:xfrm>
          <a:off x="0" y="0"/>
          <a:ext cx="0" cy="0"/>
          <a:chOff x="0" y="0"/>
          <a:chExt cx="0" cy="0"/>
        </a:xfrm>
      </p:grpSpPr>
      <p:pic>
        <p:nvPicPr>
          <p:cNvPr id="57" name="Google Shape;57;p14">
            <a:extLst>
              <a:ext uri="{C183D7F6-B498-43B3-948B-1728B52AA6E4}">
                <adec:decorative xmlns:adec="http://schemas.microsoft.com/office/drawing/2017/decorative" val="1"/>
              </a:ext>
            </a:extLst>
          </p:cNvPr>
          <p:cNvPicPr preferRelativeResize="0"/>
          <p:nvPr/>
        </p:nvPicPr>
        <p:blipFill rotWithShape="1">
          <a:blip r:embed="rId2">
            <a:alphaModFix/>
          </a:blip>
          <a:srcRect/>
          <a:stretch/>
        </p:blipFill>
        <p:spPr>
          <a:xfrm>
            <a:off x="236623" y="6278880"/>
            <a:ext cx="1719412" cy="324778"/>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alpha val="0"/>
          </a:schemeClr>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18041"/>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lt2"/>
              </a:buClr>
              <a:buSzPts val="3500"/>
              <a:buFont typeface="Arial"/>
              <a:buNone/>
              <a:defRPr sz="3500" b="0" i="0" u="none" strike="noStrike" cap="none">
                <a:solidFill>
                  <a:schemeClr val="lt2"/>
                </a:solidFill>
                <a:latin typeface="Arial"/>
                <a:ea typeface="Arial"/>
                <a:cs typeface="Arial"/>
                <a:sym typeface="Arial"/>
              </a:defRPr>
            </a:lvl1pPr>
            <a:lvl2pPr marR="0" lvl="1" algn="l" rtl="0">
              <a:lnSpc>
                <a:spcPct val="90000"/>
              </a:lnSpc>
              <a:spcBef>
                <a:spcPts val="0"/>
              </a:spcBef>
              <a:spcAft>
                <a:spcPts val="0"/>
              </a:spcAft>
              <a:buClr>
                <a:schemeClr val="accent1"/>
              </a:buClr>
              <a:buSzPts val="3500"/>
              <a:buFont typeface="Arial"/>
              <a:buNone/>
              <a:defRPr sz="3500" b="0" i="0" u="none" strike="noStrike" cap="none">
                <a:solidFill>
                  <a:schemeClr val="accent1"/>
                </a:solidFill>
                <a:latin typeface="Arial"/>
                <a:ea typeface="Arial"/>
                <a:cs typeface="Arial"/>
                <a:sym typeface="Arial"/>
              </a:defRPr>
            </a:lvl2pPr>
            <a:lvl3pPr marR="0" lvl="2" algn="l" rtl="0">
              <a:lnSpc>
                <a:spcPct val="90000"/>
              </a:lnSpc>
              <a:spcBef>
                <a:spcPts val="0"/>
              </a:spcBef>
              <a:spcAft>
                <a:spcPts val="0"/>
              </a:spcAft>
              <a:buClr>
                <a:schemeClr val="accent1"/>
              </a:buClr>
              <a:buSzPts val="3500"/>
              <a:buFont typeface="Arial"/>
              <a:buNone/>
              <a:defRPr sz="3500" b="0" i="0" u="none" strike="noStrike" cap="none">
                <a:solidFill>
                  <a:schemeClr val="accent1"/>
                </a:solidFill>
                <a:latin typeface="Arial"/>
                <a:ea typeface="Arial"/>
                <a:cs typeface="Arial"/>
                <a:sym typeface="Arial"/>
              </a:defRPr>
            </a:lvl3pPr>
            <a:lvl4pPr marR="0" lvl="3" algn="l" rtl="0">
              <a:lnSpc>
                <a:spcPct val="90000"/>
              </a:lnSpc>
              <a:spcBef>
                <a:spcPts val="0"/>
              </a:spcBef>
              <a:spcAft>
                <a:spcPts val="0"/>
              </a:spcAft>
              <a:buClr>
                <a:schemeClr val="accent1"/>
              </a:buClr>
              <a:buSzPts val="3500"/>
              <a:buFont typeface="Arial"/>
              <a:buNone/>
              <a:defRPr sz="3500" b="0" i="0" u="none" strike="noStrike" cap="none">
                <a:solidFill>
                  <a:schemeClr val="accent1"/>
                </a:solidFill>
                <a:latin typeface="Arial"/>
                <a:ea typeface="Arial"/>
                <a:cs typeface="Arial"/>
                <a:sym typeface="Arial"/>
              </a:defRPr>
            </a:lvl4pPr>
            <a:lvl5pPr marR="0" lvl="4" algn="l" rtl="0">
              <a:lnSpc>
                <a:spcPct val="90000"/>
              </a:lnSpc>
              <a:spcBef>
                <a:spcPts val="0"/>
              </a:spcBef>
              <a:spcAft>
                <a:spcPts val="0"/>
              </a:spcAft>
              <a:buClr>
                <a:schemeClr val="accent1"/>
              </a:buClr>
              <a:buSzPts val="3500"/>
              <a:buFont typeface="Arial"/>
              <a:buNone/>
              <a:defRPr sz="3500" b="0" i="0" u="none" strike="noStrike" cap="none">
                <a:solidFill>
                  <a:schemeClr val="accent1"/>
                </a:solidFill>
                <a:latin typeface="Arial"/>
                <a:ea typeface="Arial"/>
                <a:cs typeface="Arial"/>
                <a:sym typeface="Arial"/>
              </a:defRPr>
            </a:lvl5pPr>
            <a:lvl6pPr marR="0" lvl="5" algn="l" rtl="0">
              <a:lnSpc>
                <a:spcPct val="90000"/>
              </a:lnSpc>
              <a:spcBef>
                <a:spcPts val="0"/>
              </a:spcBef>
              <a:spcAft>
                <a:spcPts val="0"/>
              </a:spcAft>
              <a:buClr>
                <a:schemeClr val="accent1"/>
              </a:buClr>
              <a:buSzPts val="3500"/>
              <a:buFont typeface="Arial"/>
              <a:buNone/>
              <a:defRPr sz="3500" b="0" i="0" u="none" strike="noStrike" cap="none">
                <a:solidFill>
                  <a:schemeClr val="accent1"/>
                </a:solidFill>
                <a:latin typeface="Arial"/>
                <a:ea typeface="Arial"/>
                <a:cs typeface="Arial"/>
                <a:sym typeface="Arial"/>
              </a:defRPr>
            </a:lvl6pPr>
            <a:lvl7pPr marR="0" lvl="6" algn="l" rtl="0">
              <a:lnSpc>
                <a:spcPct val="90000"/>
              </a:lnSpc>
              <a:spcBef>
                <a:spcPts val="0"/>
              </a:spcBef>
              <a:spcAft>
                <a:spcPts val="0"/>
              </a:spcAft>
              <a:buClr>
                <a:schemeClr val="accent1"/>
              </a:buClr>
              <a:buSzPts val="3500"/>
              <a:buFont typeface="Arial"/>
              <a:buNone/>
              <a:defRPr sz="3500" b="0" i="0" u="none" strike="noStrike" cap="none">
                <a:solidFill>
                  <a:schemeClr val="accent1"/>
                </a:solidFill>
                <a:latin typeface="Arial"/>
                <a:ea typeface="Arial"/>
                <a:cs typeface="Arial"/>
                <a:sym typeface="Arial"/>
              </a:defRPr>
            </a:lvl7pPr>
            <a:lvl8pPr marR="0" lvl="7" algn="l" rtl="0">
              <a:lnSpc>
                <a:spcPct val="90000"/>
              </a:lnSpc>
              <a:spcBef>
                <a:spcPts val="0"/>
              </a:spcBef>
              <a:spcAft>
                <a:spcPts val="0"/>
              </a:spcAft>
              <a:buClr>
                <a:schemeClr val="accent1"/>
              </a:buClr>
              <a:buSzPts val="3500"/>
              <a:buFont typeface="Arial"/>
              <a:buNone/>
              <a:defRPr sz="3500" b="0" i="0" u="none" strike="noStrike" cap="none">
                <a:solidFill>
                  <a:schemeClr val="accent1"/>
                </a:solidFill>
                <a:latin typeface="Arial"/>
                <a:ea typeface="Arial"/>
                <a:cs typeface="Arial"/>
                <a:sym typeface="Arial"/>
              </a:defRPr>
            </a:lvl8pPr>
            <a:lvl9pPr marR="0" lvl="8" algn="l" rtl="0">
              <a:lnSpc>
                <a:spcPct val="90000"/>
              </a:lnSpc>
              <a:spcBef>
                <a:spcPts val="0"/>
              </a:spcBef>
              <a:spcAft>
                <a:spcPts val="0"/>
              </a:spcAft>
              <a:buClr>
                <a:schemeClr val="accent1"/>
              </a:buClr>
              <a:buSzPts val="3500"/>
              <a:buFont typeface="Arial"/>
              <a:buNone/>
              <a:defRPr sz="3500" b="0" i="0" u="none" strike="noStrike" cap="none">
                <a:solidFill>
                  <a:schemeClr val="accent1"/>
                </a:solidFill>
                <a:latin typeface="Arial"/>
                <a:ea typeface="Arial"/>
                <a:cs typeface="Arial"/>
                <a:sym typeface="Arial"/>
              </a:defRPr>
            </a:lvl9pPr>
          </a:lstStyle>
          <a:p>
            <a:endParaRPr dirty="0"/>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1pPr>
            <a:lvl2pPr marL="914400" marR="0" lvl="1" indent="-406400"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2pPr>
            <a:lvl3pPr marL="1371600" marR="0" lvl="2" indent="-406400"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3pPr>
            <a:lvl4pPr marL="1828800" marR="0" lvl="3" indent="-406400"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4pPr>
            <a:lvl5pPr marL="2286000" marR="0" lvl="4" indent="-406400"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5pPr>
            <a:lvl6pPr marL="2743200" marR="0" lvl="5" indent="-406400"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6pPr>
            <a:lvl7pPr marL="3200400" marR="0" lvl="6" indent="-406400"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7pPr>
            <a:lvl8pPr marL="3657600" marR="0" lvl="7" indent="-406400"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8pPr>
            <a:lvl9pPr marL="4114800" marR="0" lvl="8" indent="-406400"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9pPr>
          </a:lstStyle>
          <a:p>
            <a:endParaRPr dirty="0"/>
          </a:p>
        </p:txBody>
      </p:sp>
    </p:spTree>
  </p:cSld>
  <p:clrMap bg1="lt1" tx1="dk1" bg2="dk2" tx2="lt2" accent1="accent1" accent2="accent2" accent3="accent3" accent4="accent4" accent5="accent5" accent6="accent6" hlink="hlink" folHlink="folHlink"/>
  <p:sldLayoutIdLst>
    <p:sldLayoutId id="2147483650" r:id="rId1"/>
    <p:sldLayoutId id="2147483656" r:id="rId2"/>
    <p:sldLayoutId id="2147483657" r:id="rId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L="50800" marR="0" lvl="0"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alpha val="0"/>
          </a:schemeClr>
        </a:solidFill>
        <a:effectLst/>
      </p:bgPr>
    </p:bg>
    <p:spTree>
      <p:nvGrpSpPr>
        <p:cNvPr id="1" name="Shape 50"/>
        <p:cNvGrpSpPr/>
        <p:nvPr/>
      </p:nvGrpSpPr>
      <p:grpSpPr>
        <a:xfrm>
          <a:off x="0" y="0"/>
          <a:ext cx="0" cy="0"/>
          <a:chOff x="0" y="0"/>
          <a:chExt cx="0" cy="0"/>
        </a:xfrm>
      </p:grpSpPr>
      <p:sp>
        <p:nvSpPr>
          <p:cNvPr id="51" name="Google Shape;51;p12"/>
          <p:cNvSpPr txBox="1">
            <a:spLocks noGrp="1"/>
          </p:cNvSpPr>
          <p:nvPr>
            <p:ph type="title"/>
          </p:nvPr>
        </p:nvSpPr>
        <p:spPr>
          <a:xfrm>
            <a:off x="838200" y="213870"/>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lt2"/>
              </a:buClr>
              <a:buSzPts val="3500"/>
              <a:buFont typeface="Arial"/>
              <a:buNone/>
              <a:defRPr sz="3500" b="0" i="0" u="none" strike="noStrike" cap="none">
                <a:solidFill>
                  <a:schemeClr val="lt2"/>
                </a:solidFill>
                <a:latin typeface="Arial"/>
                <a:ea typeface="Arial"/>
                <a:cs typeface="Arial"/>
                <a:sym typeface="Arial"/>
              </a:defRPr>
            </a:lvl1pPr>
            <a:lvl2pPr marR="0" lvl="1" algn="l" rtl="0">
              <a:lnSpc>
                <a:spcPct val="90000"/>
              </a:lnSpc>
              <a:spcBef>
                <a:spcPts val="0"/>
              </a:spcBef>
              <a:spcAft>
                <a:spcPts val="0"/>
              </a:spcAft>
              <a:buClr>
                <a:schemeClr val="accent1"/>
              </a:buClr>
              <a:buSzPts val="3500"/>
              <a:buFont typeface="Arial"/>
              <a:buNone/>
              <a:defRPr sz="3500" b="0" i="0" u="none" strike="noStrike" cap="none">
                <a:solidFill>
                  <a:schemeClr val="accent1"/>
                </a:solidFill>
                <a:latin typeface="Arial"/>
                <a:ea typeface="Arial"/>
                <a:cs typeface="Arial"/>
                <a:sym typeface="Arial"/>
              </a:defRPr>
            </a:lvl2pPr>
            <a:lvl3pPr marR="0" lvl="2" algn="l" rtl="0">
              <a:lnSpc>
                <a:spcPct val="90000"/>
              </a:lnSpc>
              <a:spcBef>
                <a:spcPts val="0"/>
              </a:spcBef>
              <a:spcAft>
                <a:spcPts val="0"/>
              </a:spcAft>
              <a:buClr>
                <a:schemeClr val="accent1"/>
              </a:buClr>
              <a:buSzPts val="3500"/>
              <a:buFont typeface="Arial"/>
              <a:buNone/>
              <a:defRPr sz="3500" b="0" i="0" u="none" strike="noStrike" cap="none">
                <a:solidFill>
                  <a:schemeClr val="accent1"/>
                </a:solidFill>
                <a:latin typeface="Arial"/>
                <a:ea typeface="Arial"/>
                <a:cs typeface="Arial"/>
                <a:sym typeface="Arial"/>
              </a:defRPr>
            </a:lvl3pPr>
            <a:lvl4pPr marR="0" lvl="3" algn="l" rtl="0">
              <a:lnSpc>
                <a:spcPct val="90000"/>
              </a:lnSpc>
              <a:spcBef>
                <a:spcPts val="0"/>
              </a:spcBef>
              <a:spcAft>
                <a:spcPts val="0"/>
              </a:spcAft>
              <a:buClr>
                <a:schemeClr val="accent1"/>
              </a:buClr>
              <a:buSzPts val="3500"/>
              <a:buFont typeface="Arial"/>
              <a:buNone/>
              <a:defRPr sz="3500" b="0" i="0" u="none" strike="noStrike" cap="none">
                <a:solidFill>
                  <a:schemeClr val="accent1"/>
                </a:solidFill>
                <a:latin typeface="Arial"/>
                <a:ea typeface="Arial"/>
                <a:cs typeface="Arial"/>
                <a:sym typeface="Arial"/>
              </a:defRPr>
            </a:lvl4pPr>
            <a:lvl5pPr marR="0" lvl="4" algn="l" rtl="0">
              <a:lnSpc>
                <a:spcPct val="90000"/>
              </a:lnSpc>
              <a:spcBef>
                <a:spcPts val="0"/>
              </a:spcBef>
              <a:spcAft>
                <a:spcPts val="0"/>
              </a:spcAft>
              <a:buClr>
                <a:schemeClr val="accent1"/>
              </a:buClr>
              <a:buSzPts val="3500"/>
              <a:buFont typeface="Arial"/>
              <a:buNone/>
              <a:defRPr sz="3500" b="0" i="0" u="none" strike="noStrike" cap="none">
                <a:solidFill>
                  <a:schemeClr val="accent1"/>
                </a:solidFill>
                <a:latin typeface="Arial"/>
                <a:ea typeface="Arial"/>
                <a:cs typeface="Arial"/>
                <a:sym typeface="Arial"/>
              </a:defRPr>
            </a:lvl5pPr>
            <a:lvl6pPr marR="0" lvl="5" algn="l" rtl="0">
              <a:lnSpc>
                <a:spcPct val="90000"/>
              </a:lnSpc>
              <a:spcBef>
                <a:spcPts val="0"/>
              </a:spcBef>
              <a:spcAft>
                <a:spcPts val="0"/>
              </a:spcAft>
              <a:buClr>
                <a:schemeClr val="accent1"/>
              </a:buClr>
              <a:buSzPts val="3500"/>
              <a:buFont typeface="Arial"/>
              <a:buNone/>
              <a:defRPr sz="3500" b="0" i="0" u="none" strike="noStrike" cap="none">
                <a:solidFill>
                  <a:schemeClr val="accent1"/>
                </a:solidFill>
                <a:latin typeface="Arial"/>
                <a:ea typeface="Arial"/>
                <a:cs typeface="Arial"/>
                <a:sym typeface="Arial"/>
              </a:defRPr>
            </a:lvl6pPr>
            <a:lvl7pPr marR="0" lvl="6" algn="l" rtl="0">
              <a:lnSpc>
                <a:spcPct val="90000"/>
              </a:lnSpc>
              <a:spcBef>
                <a:spcPts val="0"/>
              </a:spcBef>
              <a:spcAft>
                <a:spcPts val="0"/>
              </a:spcAft>
              <a:buClr>
                <a:schemeClr val="accent1"/>
              </a:buClr>
              <a:buSzPts val="3500"/>
              <a:buFont typeface="Arial"/>
              <a:buNone/>
              <a:defRPr sz="3500" b="0" i="0" u="none" strike="noStrike" cap="none">
                <a:solidFill>
                  <a:schemeClr val="accent1"/>
                </a:solidFill>
                <a:latin typeface="Arial"/>
                <a:ea typeface="Arial"/>
                <a:cs typeface="Arial"/>
                <a:sym typeface="Arial"/>
              </a:defRPr>
            </a:lvl7pPr>
            <a:lvl8pPr marR="0" lvl="7" algn="l" rtl="0">
              <a:lnSpc>
                <a:spcPct val="90000"/>
              </a:lnSpc>
              <a:spcBef>
                <a:spcPts val="0"/>
              </a:spcBef>
              <a:spcAft>
                <a:spcPts val="0"/>
              </a:spcAft>
              <a:buClr>
                <a:schemeClr val="accent1"/>
              </a:buClr>
              <a:buSzPts val="3500"/>
              <a:buFont typeface="Arial"/>
              <a:buNone/>
              <a:defRPr sz="3500" b="0" i="0" u="none" strike="noStrike" cap="none">
                <a:solidFill>
                  <a:schemeClr val="accent1"/>
                </a:solidFill>
                <a:latin typeface="Arial"/>
                <a:ea typeface="Arial"/>
                <a:cs typeface="Arial"/>
                <a:sym typeface="Arial"/>
              </a:defRPr>
            </a:lvl8pPr>
            <a:lvl9pPr marR="0" lvl="8" algn="l" rtl="0">
              <a:lnSpc>
                <a:spcPct val="90000"/>
              </a:lnSpc>
              <a:spcBef>
                <a:spcPts val="0"/>
              </a:spcBef>
              <a:spcAft>
                <a:spcPts val="0"/>
              </a:spcAft>
              <a:buClr>
                <a:schemeClr val="accent1"/>
              </a:buClr>
              <a:buSzPts val="3500"/>
              <a:buFont typeface="Arial"/>
              <a:buNone/>
              <a:defRPr sz="3500" b="0" i="0" u="none" strike="noStrike" cap="none">
                <a:solidFill>
                  <a:schemeClr val="accent1"/>
                </a:solidFill>
                <a:latin typeface="Arial"/>
                <a:ea typeface="Arial"/>
                <a:cs typeface="Arial"/>
                <a:sym typeface="Arial"/>
              </a:defRPr>
            </a:lvl9pPr>
          </a:lstStyle>
          <a:p>
            <a:endParaRPr dirty="0"/>
          </a:p>
        </p:txBody>
      </p:sp>
      <p:sp>
        <p:nvSpPr>
          <p:cNvPr id="52" name="Google Shape;52;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1pPr>
            <a:lvl2pPr marL="914400" marR="0" lvl="1" indent="-406400"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2pPr>
            <a:lvl3pPr marL="1371600" marR="0" lvl="2" indent="-406400"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3pPr>
            <a:lvl4pPr marL="1828800" marR="0" lvl="3" indent="-406400"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4pPr>
            <a:lvl5pPr marL="2286000" marR="0" lvl="4" indent="-406400"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5pPr>
            <a:lvl6pPr marL="2743200" marR="0" lvl="5" indent="-406400"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6pPr>
            <a:lvl7pPr marL="3200400" marR="0" lvl="6" indent="-406400"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7pPr>
            <a:lvl8pPr marL="3657600" marR="0" lvl="7" indent="-406400"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8pPr>
            <a:lvl9pPr marL="4114800" marR="0" lvl="8" indent="-406400" algn="l" rtl="0">
              <a:lnSpc>
                <a:spcPct val="90000"/>
              </a:lnSpc>
              <a:spcBef>
                <a:spcPts val="100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9pPr>
          </a:lstStyle>
          <a:p>
            <a:endParaRPr dirty="0"/>
          </a:p>
        </p:txBody>
      </p:sp>
    </p:spTree>
  </p:cSld>
  <p:clrMap bg1="lt1" tx1="dk1" bg2="dk2" tx2="lt2" accent1="accent1" accent2="accent2" accent3="accent3" accent4="accent4" accent5="accent5" accent6="accent6" hlink="hlink" folHlink="folHlink"/>
  <p:sldLayoutIdLst>
    <p:sldLayoutId id="2147483658" r:id="rId1"/>
    <p:sldLayoutId id="2147483659" r:id="rId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7.svg"/><Relationship Id="rId5" Type="http://schemas.openxmlformats.org/officeDocument/2006/relationships/image" Target="../media/image16.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s>
</file>

<file path=ppt/slides/_rels/slide10.xml.rels><?xml version="1.0" encoding="UTF-8" standalone="yes"?>
<Relationships xmlns="http://schemas.openxmlformats.org/package/2006/relationships"><Relationship Id="rId8" Type="http://schemas.openxmlformats.org/officeDocument/2006/relationships/image" Target="../media/image27.svg"/><Relationship Id="rId13" Type="http://schemas.openxmlformats.org/officeDocument/2006/relationships/image" Target="../media/image30.pn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29.sv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5.svg"/><Relationship Id="rId11" Type="http://schemas.openxmlformats.org/officeDocument/2006/relationships/image" Target="../media/image28.png"/><Relationship Id="rId5" Type="http://schemas.openxmlformats.org/officeDocument/2006/relationships/image" Target="../media/image24.png"/><Relationship Id="rId10" Type="http://schemas.openxmlformats.org/officeDocument/2006/relationships/image" Target="../media/image7.svg"/><Relationship Id="rId4" Type="http://schemas.openxmlformats.org/officeDocument/2006/relationships/image" Target="../media/image23.svg"/><Relationship Id="rId9" Type="http://schemas.openxmlformats.org/officeDocument/2006/relationships/image" Target="../media/image6.png"/><Relationship Id="rId14" Type="http://schemas.openxmlformats.org/officeDocument/2006/relationships/image" Target="../media/image31.svg"/></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3.sv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hyperlink" Target="mailto:nawarwali@vt.edu" TargetMode="External"/><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hyperlink" Target="mailto:shoosh@vt.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89"/>
        <p:cNvGrpSpPr/>
        <p:nvPr/>
      </p:nvGrpSpPr>
      <p:grpSpPr>
        <a:xfrm>
          <a:off x="0" y="0"/>
          <a:ext cx="0" cy="0"/>
          <a:chOff x="0" y="0"/>
          <a:chExt cx="0" cy="0"/>
        </a:xfrm>
      </p:grpSpPr>
      <p:sp>
        <p:nvSpPr>
          <p:cNvPr id="90" name="Title"/>
          <p:cNvSpPr txBox="1">
            <a:spLocks noGrp="1"/>
          </p:cNvSpPr>
          <p:nvPr>
            <p:ph type="title"/>
          </p:nvPr>
        </p:nvSpPr>
        <p:spPr>
          <a:xfrm>
            <a:off x="0" y="-768577"/>
            <a:ext cx="12192000" cy="768577"/>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3500"/>
              <a:buFont typeface="Arial"/>
              <a:buNone/>
            </a:pPr>
            <a:r>
              <a:rPr lang="en-US" dirty="0"/>
              <a:t>TRANSITION SLIDE (White on Maroon)</a:t>
            </a:r>
            <a:endParaRPr dirty="0"/>
          </a:p>
        </p:txBody>
      </p:sp>
      <p:pic>
        <p:nvPicPr>
          <p:cNvPr id="91" name="VT Logo, White" descr="VT logo with white lettering on maroon background"/>
          <p:cNvPicPr preferRelativeResize="0"/>
          <p:nvPr/>
        </p:nvPicPr>
        <p:blipFill rotWithShape="1">
          <a:blip r:embed="rId3">
            <a:alphaModFix/>
          </a:blip>
          <a:srcRect/>
          <a:stretch/>
        </p:blipFill>
        <p:spPr>
          <a:xfrm>
            <a:off x="3050512" y="2037683"/>
            <a:ext cx="6090975" cy="254650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27"/>
        <p:cNvGrpSpPr/>
        <p:nvPr/>
      </p:nvGrpSpPr>
      <p:grpSpPr>
        <a:xfrm>
          <a:off x="0" y="0"/>
          <a:ext cx="0" cy="0"/>
          <a:chOff x="0" y="0"/>
          <a:chExt cx="0" cy="0"/>
        </a:xfrm>
      </p:grpSpPr>
      <p:sp>
        <p:nvSpPr>
          <p:cNvPr id="128" name="Title"/>
          <p:cNvSpPr txBox="1">
            <a:spLocks noGrp="1"/>
          </p:cNvSpPr>
          <p:nvPr>
            <p:ph type="title"/>
          </p:nvPr>
        </p:nvSpPr>
        <p:spPr>
          <a:xfrm>
            <a:off x="1277584" y="1991059"/>
            <a:ext cx="10515600" cy="1540041"/>
          </a:xfrm>
          <a:prstGeom prst="rect">
            <a:avLst/>
          </a:prstGeom>
          <a:noFill/>
          <a:ln>
            <a:noFill/>
          </a:ln>
        </p:spPr>
        <p:txBody>
          <a:bodyPr spcFirstLastPara="1" wrap="square" lIns="91425" tIns="45700" rIns="91425" bIns="45700" anchor="ctr" anchorCtr="0">
            <a:normAutofit fontScale="90000"/>
          </a:bodyPr>
          <a:lstStyle/>
          <a:p>
            <a:pPr lvl="0">
              <a:buClr>
                <a:schemeClr val="dk1"/>
              </a:buClr>
              <a:buSzPts val="5400"/>
            </a:pPr>
            <a:r>
              <a:rPr lang="en-US" sz="5400" dirty="0">
                <a:solidFill>
                  <a:schemeClr val="dk1"/>
                </a:solidFill>
              </a:rPr>
              <a:t>Transfer Students in Computer Science: Examining Barriers, Success Metrics, and Research Gaps</a:t>
            </a:r>
            <a:endParaRPr lang="en-US" sz="5400" dirty="0">
              <a:solidFill>
                <a:srgbClr val="000000"/>
              </a:solidFill>
            </a:endParaRPr>
          </a:p>
        </p:txBody>
      </p:sp>
      <p:sp>
        <p:nvSpPr>
          <p:cNvPr id="2" name="Author">
            <a:extLst>
              <a:ext uri="{FF2B5EF4-FFF2-40B4-BE49-F238E27FC236}">
                <a16:creationId xmlns:a16="http://schemas.microsoft.com/office/drawing/2014/main" id="{BFD50651-D3DE-408F-BD24-BFC88533CEBC}"/>
              </a:ext>
            </a:extLst>
          </p:cNvPr>
          <p:cNvSpPr>
            <a:spLocks noGrp="1"/>
          </p:cNvSpPr>
          <p:nvPr>
            <p:ph type="body" sz="quarter" idx="10"/>
          </p:nvPr>
        </p:nvSpPr>
        <p:spPr>
          <a:xfrm>
            <a:off x="1277583" y="4458443"/>
            <a:ext cx="6134894" cy="544512"/>
          </a:xfrm>
        </p:spPr>
        <p:txBody>
          <a:bodyPr>
            <a:noAutofit/>
          </a:bodyPr>
          <a:lstStyle/>
          <a:p>
            <a:r>
              <a:rPr lang="en-US" sz="3000" dirty="0">
                <a:solidFill>
                  <a:schemeClr val="accent2"/>
                </a:solidFill>
                <a:latin typeface="Arial"/>
                <a:ea typeface="Arial"/>
                <a:cs typeface="Arial"/>
                <a:sym typeface="Arial"/>
              </a:rPr>
              <a:t>Nawar Wali &amp; Dr. Sara </a:t>
            </a:r>
            <a:r>
              <a:rPr lang="en-US" sz="3000" dirty="0" err="1">
                <a:solidFill>
                  <a:schemeClr val="accent2"/>
                </a:solidFill>
                <a:latin typeface="Arial"/>
                <a:ea typeface="Arial"/>
                <a:cs typeface="Arial"/>
                <a:sym typeface="Arial"/>
              </a:rPr>
              <a:t>Hooshangi</a:t>
            </a:r>
            <a:endParaRPr lang="en-US" sz="3000" dirty="0">
              <a:solidFill>
                <a:srgbClr val="000000"/>
              </a:solidFill>
              <a:latin typeface="Arial"/>
              <a:ea typeface="Arial"/>
              <a:cs typeface="Arial"/>
              <a:sym typeface="Arial"/>
            </a:endParaRPr>
          </a:p>
        </p:txBody>
      </p:sp>
      <p:sp>
        <p:nvSpPr>
          <p:cNvPr id="3" name="Date">
            <a:extLst>
              <a:ext uri="{FF2B5EF4-FFF2-40B4-BE49-F238E27FC236}">
                <a16:creationId xmlns:a16="http://schemas.microsoft.com/office/drawing/2014/main" id="{AB420CD6-E6E2-4AB4-85FC-391C1F0919F8}"/>
              </a:ext>
            </a:extLst>
          </p:cNvPr>
          <p:cNvSpPr>
            <a:spLocks noGrp="1"/>
          </p:cNvSpPr>
          <p:nvPr>
            <p:ph sz="quarter" idx="11"/>
          </p:nvPr>
        </p:nvSpPr>
        <p:spPr>
          <a:xfrm>
            <a:off x="1277584" y="5325704"/>
            <a:ext cx="5661025" cy="565539"/>
          </a:xfrm>
        </p:spPr>
        <p:txBody>
          <a:bodyPr>
            <a:normAutofit fontScale="62500" lnSpcReduction="20000"/>
          </a:bodyPr>
          <a:lstStyle/>
          <a:p>
            <a:r>
              <a:rPr lang="en-US" sz="2500" dirty="0">
                <a:solidFill>
                  <a:srgbClr val="3A3C3D"/>
                </a:solidFill>
                <a:latin typeface="Arial"/>
                <a:ea typeface="Arial"/>
                <a:cs typeface="Arial"/>
                <a:sym typeface="Arial"/>
              </a:rPr>
              <a:t>Proceedings of the 30th ACM Conference on Innovation and Technology in Computer Science Education V. 1</a:t>
            </a:r>
          </a:p>
        </p:txBody>
      </p:sp>
      <p:sp>
        <p:nvSpPr>
          <p:cNvPr id="129" name="Maroon rectangle">
            <a:extLst>
              <a:ext uri="{C183D7F6-B498-43B3-948B-1728B52AA6E4}">
                <adec:decorative xmlns:adec="http://schemas.microsoft.com/office/drawing/2017/decorative" val="1"/>
              </a:ext>
            </a:extLst>
          </p:cNvPr>
          <p:cNvSpPr/>
          <p:nvPr/>
        </p:nvSpPr>
        <p:spPr>
          <a:xfrm>
            <a:off x="9254059" y="-6100"/>
            <a:ext cx="2940214" cy="875893"/>
          </a:xfrm>
          <a:prstGeom prst="rect">
            <a:avLst/>
          </a:prstGeom>
          <a:solidFill>
            <a:schemeClr val="dk1"/>
          </a:solidFill>
          <a:ln w="12700" cap="flat" cmpd="sng">
            <a:solidFill>
              <a:schemeClr val="accent1"/>
            </a:solidFill>
            <a:prstDash val="solid"/>
            <a:miter lim="800000"/>
            <a:headEnd type="none" w="sm" len="sm"/>
            <a:tailEnd type="none" w="sm" len="sm"/>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chemeClr val="accent1"/>
              </a:buClr>
              <a:buSzPts val="1800"/>
              <a:buFont typeface="Calibri"/>
              <a:buNone/>
            </a:pPr>
            <a:endParaRPr sz="1800" b="0" i="0" u="none" strike="noStrike" cap="none">
              <a:solidFill>
                <a:schemeClr val="accent1"/>
              </a:solidFill>
              <a:latin typeface="Calibri"/>
              <a:ea typeface="Calibri"/>
              <a:cs typeface="Calibri"/>
              <a:sym typeface="Calibri"/>
            </a:endParaRPr>
          </a:p>
        </p:txBody>
      </p:sp>
      <p:pic>
        <p:nvPicPr>
          <p:cNvPr id="133" name="Virginia Tech Logo" descr="Virginia Tech"/>
          <p:cNvPicPr preferRelativeResize="0"/>
          <p:nvPr/>
        </p:nvPicPr>
        <p:blipFill rotWithShape="1">
          <a:blip r:embed="rId3">
            <a:alphaModFix/>
          </a:blip>
          <a:srcRect/>
          <a:stretch/>
        </p:blipFill>
        <p:spPr>
          <a:xfrm>
            <a:off x="9628836" y="257770"/>
            <a:ext cx="2053002" cy="38778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4A4B1-E7DD-46F0-B99C-B0C3D00CDC06}"/>
              </a:ext>
            </a:extLst>
          </p:cNvPr>
          <p:cNvSpPr>
            <a:spLocks noGrp="1"/>
          </p:cNvSpPr>
          <p:nvPr>
            <p:ph type="title"/>
          </p:nvPr>
        </p:nvSpPr>
        <p:spPr>
          <a:xfrm>
            <a:off x="556097" y="271462"/>
            <a:ext cx="10515600" cy="735591"/>
          </a:xfrm>
        </p:spPr>
        <p:txBody>
          <a:bodyPr/>
          <a:lstStyle/>
          <a:p>
            <a:r>
              <a:rPr lang="en-US" dirty="0"/>
              <a:t>Why Focus on Transfer Students?</a:t>
            </a:r>
          </a:p>
        </p:txBody>
      </p:sp>
      <p:sp>
        <p:nvSpPr>
          <p:cNvPr id="7" name="Rectangle 3">
            <a:extLst>
              <a:ext uri="{FF2B5EF4-FFF2-40B4-BE49-F238E27FC236}">
                <a16:creationId xmlns:a16="http://schemas.microsoft.com/office/drawing/2014/main" id="{F91CB34B-C873-4E77-AE6B-ABC118E37FF6}"/>
              </a:ext>
            </a:extLst>
          </p:cNvPr>
          <p:cNvSpPr>
            <a:spLocks noGrp="1" noChangeArrowheads="1"/>
          </p:cNvSpPr>
          <p:nvPr>
            <p:ph type="body" sz="quarter" idx="10"/>
          </p:nvPr>
        </p:nvSpPr>
        <p:spPr bwMode="auto">
          <a:xfrm>
            <a:off x="458821" y="7661826"/>
            <a:ext cx="1029997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4" name="Graphic 3" descr="Graduation cap with solid fill">
            <a:extLst>
              <a:ext uri="{FF2B5EF4-FFF2-40B4-BE49-F238E27FC236}">
                <a16:creationId xmlns:a16="http://schemas.microsoft.com/office/drawing/2014/main" id="{9AFE4B75-4561-4849-8AFB-ADA2E97FE52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5514" y="2104279"/>
            <a:ext cx="1778541" cy="1778541"/>
          </a:xfrm>
          <a:prstGeom prst="rect">
            <a:avLst/>
          </a:prstGeom>
        </p:spPr>
      </p:pic>
      <p:sp>
        <p:nvSpPr>
          <p:cNvPr id="6" name="TextBox 5">
            <a:extLst>
              <a:ext uri="{FF2B5EF4-FFF2-40B4-BE49-F238E27FC236}">
                <a16:creationId xmlns:a16="http://schemas.microsoft.com/office/drawing/2014/main" id="{01981E72-8A5F-4888-AD99-5E00A3821128}"/>
              </a:ext>
            </a:extLst>
          </p:cNvPr>
          <p:cNvSpPr txBox="1"/>
          <p:nvPr/>
        </p:nvSpPr>
        <p:spPr>
          <a:xfrm>
            <a:off x="755513" y="4009562"/>
            <a:ext cx="1778541" cy="923330"/>
          </a:xfrm>
          <a:prstGeom prst="rect">
            <a:avLst/>
          </a:prstGeom>
          <a:noFill/>
        </p:spPr>
        <p:txBody>
          <a:bodyPr wrap="square" rtlCol="0">
            <a:spAutoFit/>
          </a:bodyPr>
          <a:lstStyle/>
          <a:p>
            <a:r>
              <a:rPr lang="en-US" sz="1800" dirty="0"/>
              <a:t>Advance Equity and Success in CS</a:t>
            </a:r>
          </a:p>
        </p:txBody>
      </p:sp>
      <p:pic>
        <p:nvPicPr>
          <p:cNvPr id="10" name="Graphic 9" descr="Classroom with solid fill">
            <a:extLst>
              <a:ext uri="{FF2B5EF4-FFF2-40B4-BE49-F238E27FC236}">
                <a16:creationId xmlns:a16="http://schemas.microsoft.com/office/drawing/2014/main" id="{F58603C3-A822-4CDD-AE31-EBEC7630C0D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41132" y="2347472"/>
            <a:ext cx="1535348" cy="1535348"/>
          </a:xfrm>
          <a:prstGeom prst="rect">
            <a:avLst/>
          </a:prstGeom>
        </p:spPr>
      </p:pic>
      <p:sp>
        <p:nvSpPr>
          <p:cNvPr id="11" name="TextBox 10">
            <a:extLst>
              <a:ext uri="{FF2B5EF4-FFF2-40B4-BE49-F238E27FC236}">
                <a16:creationId xmlns:a16="http://schemas.microsoft.com/office/drawing/2014/main" id="{13F91FDB-6E11-42A6-8F33-4B7A994D5F78}"/>
              </a:ext>
            </a:extLst>
          </p:cNvPr>
          <p:cNvSpPr txBox="1"/>
          <p:nvPr/>
        </p:nvSpPr>
        <p:spPr>
          <a:xfrm>
            <a:off x="4630367" y="4009562"/>
            <a:ext cx="2095500" cy="923330"/>
          </a:xfrm>
          <a:prstGeom prst="rect">
            <a:avLst/>
          </a:prstGeom>
          <a:noFill/>
        </p:spPr>
        <p:txBody>
          <a:bodyPr wrap="square" rtlCol="0">
            <a:spAutoFit/>
          </a:bodyPr>
          <a:lstStyle/>
          <a:p>
            <a:r>
              <a:rPr lang="en-US" sz="1800" dirty="0"/>
              <a:t>CS Students are Understudied in Transfer Research</a:t>
            </a:r>
          </a:p>
        </p:txBody>
      </p:sp>
      <p:pic>
        <p:nvPicPr>
          <p:cNvPr id="13" name="Graphic 12" descr="Earth globe: Africa and Europe with solid fill">
            <a:extLst>
              <a:ext uri="{FF2B5EF4-FFF2-40B4-BE49-F238E27FC236}">
                <a16:creationId xmlns:a16="http://schemas.microsoft.com/office/drawing/2014/main" id="{E6C960FA-9006-4807-9920-BBEFB73BC3A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462582" y="2347472"/>
            <a:ext cx="1535348" cy="1535348"/>
          </a:xfrm>
          <a:prstGeom prst="rect">
            <a:avLst/>
          </a:prstGeom>
        </p:spPr>
      </p:pic>
      <p:sp>
        <p:nvSpPr>
          <p:cNvPr id="14" name="TextBox 13">
            <a:extLst>
              <a:ext uri="{FF2B5EF4-FFF2-40B4-BE49-F238E27FC236}">
                <a16:creationId xmlns:a16="http://schemas.microsoft.com/office/drawing/2014/main" id="{A2B24F4E-12FC-442D-A1D4-6FA522396CCC}"/>
              </a:ext>
            </a:extLst>
          </p:cNvPr>
          <p:cNvSpPr txBox="1"/>
          <p:nvPr/>
        </p:nvSpPr>
        <p:spPr>
          <a:xfrm>
            <a:off x="9163455" y="4009562"/>
            <a:ext cx="2273032" cy="1200329"/>
          </a:xfrm>
          <a:prstGeom prst="rect">
            <a:avLst/>
          </a:prstGeom>
          <a:noFill/>
        </p:spPr>
        <p:txBody>
          <a:bodyPr wrap="square" rtlCol="0">
            <a:spAutoFit/>
          </a:bodyPr>
          <a:lstStyle/>
          <a:p>
            <a:r>
              <a:rPr lang="en-US" sz="1800" dirty="0"/>
              <a:t>Gap in Understanding from a Global Perspective</a:t>
            </a:r>
          </a:p>
        </p:txBody>
      </p:sp>
    </p:spTree>
    <p:extLst>
      <p:ext uri="{BB962C8B-B14F-4D97-AF65-F5344CB8AC3E}">
        <p14:creationId xmlns:p14="http://schemas.microsoft.com/office/powerpoint/2010/main" val="27215653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74"/>
        <p:cNvGrpSpPr/>
        <p:nvPr/>
      </p:nvGrpSpPr>
      <p:grpSpPr>
        <a:xfrm>
          <a:off x="0" y="0"/>
          <a:ext cx="0" cy="0"/>
          <a:chOff x="0" y="0"/>
          <a:chExt cx="0" cy="0"/>
        </a:xfrm>
      </p:grpSpPr>
      <p:sp>
        <p:nvSpPr>
          <p:cNvPr id="289" name="Title"/>
          <p:cNvSpPr txBox="1">
            <a:spLocks noGrp="1"/>
          </p:cNvSpPr>
          <p:nvPr>
            <p:ph type="title"/>
          </p:nvPr>
        </p:nvSpPr>
        <p:spPr>
          <a:xfrm>
            <a:off x="796282" y="317627"/>
            <a:ext cx="10515600" cy="1540041"/>
          </a:xfrm>
          <a:prstGeom prst="rect">
            <a:avLst/>
          </a:prstGeom>
          <a:noFill/>
          <a:ln>
            <a:noFill/>
          </a:ln>
        </p:spPr>
        <p:txBody>
          <a:bodyPr spcFirstLastPara="1" wrap="square" lIns="91425" tIns="45700" rIns="91425" bIns="45700" anchor="ctr" anchorCtr="0">
            <a:normAutofit/>
          </a:bodyPr>
          <a:lstStyle/>
          <a:p>
            <a:pPr lvl="0">
              <a:buClr>
                <a:schemeClr val="dk2"/>
              </a:buClr>
              <a:buSzPts val="4400"/>
            </a:pPr>
            <a:r>
              <a:rPr lang="en-US" dirty="0">
                <a:solidFill>
                  <a:schemeClr val="accent6"/>
                </a:solidFill>
                <a:latin typeface="Arial"/>
                <a:cs typeface="Arial"/>
              </a:rPr>
              <a:t>Methodology</a:t>
            </a:r>
          </a:p>
        </p:txBody>
      </p:sp>
      <p:pic>
        <p:nvPicPr>
          <p:cNvPr id="275" name="Graphic" descr="semicircle with 4 segments"/>
          <p:cNvPicPr preferRelativeResize="0"/>
          <p:nvPr/>
        </p:nvPicPr>
        <p:blipFill rotWithShape="1">
          <a:blip r:embed="rId3">
            <a:alphaModFix/>
          </a:blip>
          <a:srcRect/>
          <a:stretch/>
        </p:blipFill>
        <p:spPr>
          <a:xfrm>
            <a:off x="2228850" y="3060700"/>
            <a:ext cx="7734300" cy="3797300"/>
          </a:xfrm>
          <a:prstGeom prst="rect">
            <a:avLst/>
          </a:prstGeom>
          <a:noFill/>
          <a:ln>
            <a:noFill/>
          </a:ln>
        </p:spPr>
      </p:pic>
      <p:sp>
        <p:nvSpPr>
          <p:cNvPr id="2" name="Item 1">
            <a:extLst>
              <a:ext uri="{FF2B5EF4-FFF2-40B4-BE49-F238E27FC236}">
                <a16:creationId xmlns:a16="http://schemas.microsoft.com/office/drawing/2014/main" id="{F54267FD-1E57-4639-839F-6A0AA85F6839}"/>
              </a:ext>
            </a:extLst>
          </p:cNvPr>
          <p:cNvSpPr>
            <a:spLocks noGrp="1"/>
          </p:cNvSpPr>
          <p:nvPr>
            <p:ph type="body" sz="quarter" idx="10"/>
          </p:nvPr>
        </p:nvSpPr>
        <p:spPr>
          <a:xfrm>
            <a:off x="503238" y="3833119"/>
            <a:ext cx="2132375" cy="1353359"/>
          </a:xfrm>
        </p:spPr>
        <p:txBody>
          <a:bodyPr>
            <a:normAutofit/>
          </a:bodyPr>
          <a:lstStyle/>
          <a:p>
            <a:r>
              <a:rPr lang="en-US" sz="2700" dirty="0">
                <a:solidFill>
                  <a:schemeClr val="dk1"/>
                </a:solidFill>
                <a:latin typeface="Arial"/>
                <a:ea typeface="Arial"/>
                <a:cs typeface="Arial"/>
                <a:sym typeface="Arial"/>
              </a:rPr>
              <a:t>Research Questions</a:t>
            </a:r>
            <a:endParaRPr lang="en-US" dirty="0"/>
          </a:p>
        </p:txBody>
      </p:sp>
      <p:sp>
        <p:nvSpPr>
          <p:cNvPr id="278" name="Item 2"/>
          <p:cNvSpPr/>
          <p:nvPr/>
        </p:nvSpPr>
        <p:spPr>
          <a:xfrm>
            <a:off x="1915593" y="2014347"/>
            <a:ext cx="3914276" cy="477052"/>
          </a:xfrm>
          <a:prstGeom prst="rect">
            <a:avLst/>
          </a:prstGeom>
          <a:noFill/>
          <a:ln>
            <a:noFill/>
          </a:ln>
        </p:spPr>
        <p:txBody>
          <a:bodyPr spcFirstLastPara="1" wrap="square" lIns="45700" tIns="45700" rIns="45700" bIns="45700" anchor="t" anchorCtr="0">
            <a:noAutofit/>
          </a:bodyPr>
          <a:lstStyle/>
          <a:p>
            <a:pPr marL="0" marR="0" lvl="0" indent="0" algn="ctr" rtl="0">
              <a:lnSpc>
                <a:spcPct val="100000"/>
              </a:lnSpc>
              <a:spcBef>
                <a:spcPts val="0"/>
              </a:spcBef>
              <a:spcAft>
                <a:spcPts val="0"/>
              </a:spcAft>
              <a:buClr>
                <a:schemeClr val="dk1"/>
              </a:buClr>
              <a:buSzPts val="2500"/>
              <a:buFont typeface="Arial"/>
              <a:buNone/>
            </a:pPr>
            <a:r>
              <a:rPr lang="en-US" sz="2500" b="0" i="0" u="none" strike="noStrike" cap="none" dirty="0">
                <a:solidFill>
                  <a:schemeClr val="dk1"/>
                </a:solidFill>
                <a:latin typeface="Arial"/>
                <a:ea typeface="Arial"/>
                <a:cs typeface="Arial"/>
                <a:sym typeface="Arial"/>
              </a:rPr>
              <a:t>Exclusion &amp; Inclusion Criteria</a:t>
            </a:r>
            <a:endParaRPr sz="1400" b="0" i="0" u="none" strike="noStrike" cap="none" dirty="0">
              <a:solidFill>
                <a:srgbClr val="000000"/>
              </a:solidFill>
              <a:latin typeface="Arial"/>
              <a:ea typeface="Arial"/>
              <a:cs typeface="Arial"/>
              <a:sym typeface="Arial"/>
            </a:endParaRPr>
          </a:p>
        </p:txBody>
      </p:sp>
      <p:sp>
        <p:nvSpPr>
          <p:cNvPr id="280" name="Item 3"/>
          <p:cNvSpPr/>
          <p:nvPr/>
        </p:nvSpPr>
        <p:spPr>
          <a:xfrm>
            <a:off x="6775060" y="2014347"/>
            <a:ext cx="3914275" cy="477052"/>
          </a:xfrm>
          <a:prstGeom prst="rect">
            <a:avLst/>
          </a:prstGeom>
          <a:noFill/>
          <a:ln>
            <a:noFill/>
          </a:ln>
        </p:spPr>
        <p:txBody>
          <a:bodyPr spcFirstLastPara="1" wrap="square" lIns="45700" tIns="45700" rIns="45700" bIns="45700" anchor="t" anchorCtr="0">
            <a:noAutofit/>
          </a:bodyPr>
          <a:lstStyle/>
          <a:p>
            <a:pPr marL="0" marR="0" lvl="0" indent="0" algn="ctr" rtl="0">
              <a:lnSpc>
                <a:spcPct val="100000"/>
              </a:lnSpc>
              <a:spcBef>
                <a:spcPts val="0"/>
              </a:spcBef>
              <a:spcAft>
                <a:spcPts val="0"/>
              </a:spcAft>
              <a:buClr>
                <a:schemeClr val="dk1"/>
              </a:buClr>
              <a:buSzPts val="2500"/>
              <a:buFont typeface="Arial"/>
              <a:buNone/>
            </a:pPr>
            <a:r>
              <a:rPr lang="en-US" sz="2500" dirty="0">
                <a:solidFill>
                  <a:schemeClr val="dk1"/>
                </a:solidFill>
              </a:rPr>
              <a:t>Dataset Curation</a:t>
            </a:r>
            <a:endParaRPr sz="1400" b="0" i="0" u="none" strike="noStrike" cap="none" dirty="0">
              <a:solidFill>
                <a:srgbClr val="000000"/>
              </a:solidFill>
              <a:latin typeface="Arial"/>
              <a:ea typeface="Arial"/>
              <a:cs typeface="Arial"/>
              <a:sym typeface="Arial"/>
            </a:endParaRPr>
          </a:p>
        </p:txBody>
      </p:sp>
      <p:sp>
        <p:nvSpPr>
          <p:cNvPr id="282" name="Item 4"/>
          <p:cNvSpPr/>
          <p:nvPr/>
        </p:nvSpPr>
        <p:spPr>
          <a:xfrm>
            <a:off x="8717037" y="3882460"/>
            <a:ext cx="3914275" cy="477052"/>
          </a:xfrm>
          <a:prstGeom prst="rect">
            <a:avLst/>
          </a:prstGeom>
          <a:noFill/>
          <a:ln>
            <a:noFill/>
          </a:ln>
        </p:spPr>
        <p:txBody>
          <a:bodyPr spcFirstLastPara="1" wrap="square" lIns="45700" tIns="45700" rIns="45700" bIns="45700" anchor="t" anchorCtr="0">
            <a:noAutofit/>
          </a:bodyPr>
          <a:lstStyle/>
          <a:p>
            <a:pPr marL="0" marR="0" lvl="0" indent="0" algn="ctr" rtl="0">
              <a:lnSpc>
                <a:spcPct val="100000"/>
              </a:lnSpc>
              <a:spcBef>
                <a:spcPts val="0"/>
              </a:spcBef>
              <a:spcAft>
                <a:spcPts val="0"/>
              </a:spcAft>
              <a:buClr>
                <a:schemeClr val="dk1"/>
              </a:buClr>
              <a:buSzPts val="2500"/>
              <a:buFont typeface="Arial"/>
              <a:buNone/>
            </a:pPr>
            <a:r>
              <a:rPr lang="en-US" sz="2500" b="0" i="0" u="none" strike="noStrike" cap="none" dirty="0">
                <a:solidFill>
                  <a:schemeClr val="dk1"/>
                </a:solidFill>
                <a:latin typeface="Arial"/>
                <a:ea typeface="Arial"/>
                <a:cs typeface="Arial"/>
                <a:sym typeface="Arial"/>
              </a:rPr>
              <a:t>Paper Coding</a:t>
            </a:r>
            <a:endParaRPr sz="1400" b="0" i="0" u="none" strike="noStrike" cap="none" dirty="0">
              <a:solidFill>
                <a:srgbClr val="000000"/>
              </a:solidFill>
              <a:latin typeface="Arial"/>
              <a:ea typeface="Arial"/>
              <a:cs typeface="Arial"/>
              <a:sym typeface="Arial"/>
            </a:endParaRPr>
          </a:p>
        </p:txBody>
      </p:sp>
      <p:sp>
        <p:nvSpPr>
          <p:cNvPr id="3" name="TextBox 2">
            <a:extLst>
              <a:ext uri="{FF2B5EF4-FFF2-40B4-BE49-F238E27FC236}">
                <a16:creationId xmlns:a16="http://schemas.microsoft.com/office/drawing/2014/main" id="{B55E6C05-DF48-420C-BAB7-5B7950E39C95}"/>
              </a:ext>
            </a:extLst>
          </p:cNvPr>
          <p:cNvSpPr txBox="1"/>
          <p:nvPr/>
        </p:nvSpPr>
        <p:spPr>
          <a:xfrm>
            <a:off x="4758447" y="5573949"/>
            <a:ext cx="2675105" cy="1200329"/>
          </a:xfrm>
          <a:prstGeom prst="rect">
            <a:avLst/>
          </a:prstGeom>
          <a:noFill/>
        </p:spPr>
        <p:txBody>
          <a:bodyPr wrap="square" rtlCol="0">
            <a:spAutoFit/>
          </a:bodyPr>
          <a:lstStyle/>
          <a:p>
            <a:r>
              <a:rPr lang="en-US" sz="2400" dirty="0" err="1">
                <a:solidFill>
                  <a:schemeClr val="tx1"/>
                </a:solidFill>
              </a:rPr>
              <a:t>Kitchenham</a:t>
            </a:r>
            <a:r>
              <a:rPr lang="en-US" sz="2400" dirty="0">
                <a:solidFill>
                  <a:schemeClr val="tx1"/>
                </a:solidFill>
              </a:rPr>
              <a:t> et. al Systematic Literature Review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4A4B1-E7DD-46F0-B99C-B0C3D00CDC06}"/>
              </a:ext>
            </a:extLst>
          </p:cNvPr>
          <p:cNvSpPr>
            <a:spLocks noGrp="1"/>
          </p:cNvSpPr>
          <p:nvPr>
            <p:ph type="title"/>
          </p:nvPr>
        </p:nvSpPr>
        <p:spPr>
          <a:xfrm>
            <a:off x="8343900" y="1227582"/>
            <a:ext cx="4211781" cy="735591"/>
          </a:xfrm>
        </p:spPr>
        <p:txBody>
          <a:bodyPr>
            <a:normAutofit fontScale="90000"/>
          </a:bodyPr>
          <a:lstStyle/>
          <a:p>
            <a:r>
              <a:rPr lang="en-US" dirty="0"/>
              <a:t>Research Questions</a:t>
            </a:r>
          </a:p>
        </p:txBody>
      </p:sp>
      <p:graphicFrame>
        <p:nvGraphicFramePr>
          <p:cNvPr id="4" name="Diagram 3">
            <a:extLst>
              <a:ext uri="{FF2B5EF4-FFF2-40B4-BE49-F238E27FC236}">
                <a16:creationId xmlns:a16="http://schemas.microsoft.com/office/drawing/2014/main" id="{34009B78-1A0A-45C3-8AA7-23305B2F4760}"/>
              </a:ext>
            </a:extLst>
          </p:cNvPr>
          <p:cNvGraphicFramePr/>
          <p:nvPr>
            <p:extLst>
              <p:ext uri="{D42A27DB-BD31-4B8C-83A1-F6EECF244321}">
                <p14:modId xmlns:p14="http://schemas.microsoft.com/office/powerpoint/2010/main" val="2468978267"/>
              </p:ext>
            </p:extLst>
          </p:nvPr>
        </p:nvGraphicFramePr>
        <p:xfrm>
          <a:off x="-462971" y="209784"/>
          <a:ext cx="9086272" cy="64384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131025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4A4B1-E7DD-46F0-B99C-B0C3D00CDC06}"/>
              </a:ext>
            </a:extLst>
          </p:cNvPr>
          <p:cNvSpPr>
            <a:spLocks noGrp="1"/>
          </p:cNvSpPr>
          <p:nvPr>
            <p:ph type="title"/>
          </p:nvPr>
        </p:nvSpPr>
        <p:spPr>
          <a:xfrm>
            <a:off x="235085" y="91260"/>
            <a:ext cx="6126804" cy="735591"/>
          </a:xfrm>
        </p:spPr>
        <p:txBody>
          <a:bodyPr/>
          <a:lstStyle/>
          <a:p>
            <a:r>
              <a:rPr lang="en-US" dirty="0"/>
              <a:t>Keyword Search Deliberation</a:t>
            </a:r>
          </a:p>
        </p:txBody>
      </p:sp>
      <p:graphicFrame>
        <p:nvGraphicFramePr>
          <p:cNvPr id="4" name="Diagram 3">
            <a:extLst>
              <a:ext uri="{FF2B5EF4-FFF2-40B4-BE49-F238E27FC236}">
                <a16:creationId xmlns:a16="http://schemas.microsoft.com/office/drawing/2014/main" id="{13B8B936-A567-4A31-B594-73FFB3E7135B}"/>
              </a:ext>
            </a:extLst>
          </p:cNvPr>
          <p:cNvGraphicFramePr/>
          <p:nvPr>
            <p:extLst>
              <p:ext uri="{D42A27DB-BD31-4B8C-83A1-F6EECF244321}">
                <p14:modId xmlns:p14="http://schemas.microsoft.com/office/powerpoint/2010/main" val="3448578139"/>
              </p:ext>
            </p:extLst>
          </p:nvPr>
        </p:nvGraphicFramePr>
        <p:xfrm>
          <a:off x="2328693" y="1236843"/>
          <a:ext cx="6732621" cy="46791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451280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4A4B1-E7DD-46F0-B99C-B0C3D00CDC06}"/>
              </a:ext>
            </a:extLst>
          </p:cNvPr>
          <p:cNvSpPr>
            <a:spLocks noGrp="1"/>
          </p:cNvSpPr>
          <p:nvPr>
            <p:ph type="title"/>
          </p:nvPr>
        </p:nvSpPr>
        <p:spPr>
          <a:xfrm>
            <a:off x="235085" y="91260"/>
            <a:ext cx="6126804" cy="735591"/>
          </a:xfrm>
        </p:spPr>
        <p:txBody>
          <a:bodyPr/>
          <a:lstStyle/>
          <a:p>
            <a:r>
              <a:rPr lang="en-US" dirty="0"/>
              <a:t>Inclusion &amp; Exclusion Criteria</a:t>
            </a:r>
          </a:p>
        </p:txBody>
      </p:sp>
      <p:graphicFrame>
        <p:nvGraphicFramePr>
          <p:cNvPr id="4" name="Diagram 3">
            <a:extLst>
              <a:ext uri="{FF2B5EF4-FFF2-40B4-BE49-F238E27FC236}">
                <a16:creationId xmlns:a16="http://schemas.microsoft.com/office/drawing/2014/main" id="{13B8B936-A567-4A31-B594-73FFB3E7135B}"/>
              </a:ext>
            </a:extLst>
          </p:cNvPr>
          <p:cNvGraphicFramePr/>
          <p:nvPr>
            <p:extLst>
              <p:ext uri="{D42A27DB-BD31-4B8C-83A1-F6EECF244321}">
                <p14:modId xmlns:p14="http://schemas.microsoft.com/office/powerpoint/2010/main" val="1911095227"/>
              </p:ext>
            </p:extLst>
          </p:nvPr>
        </p:nvGraphicFramePr>
        <p:xfrm>
          <a:off x="-185907" y="1196502"/>
          <a:ext cx="6732621" cy="46791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tle 1">
            <a:extLst>
              <a:ext uri="{FF2B5EF4-FFF2-40B4-BE49-F238E27FC236}">
                <a16:creationId xmlns:a16="http://schemas.microsoft.com/office/drawing/2014/main" id="{EE449F30-B4AC-4B16-BB3F-F083A8EA7B73}"/>
              </a:ext>
            </a:extLst>
          </p:cNvPr>
          <p:cNvSpPr txBox="1">
            <a:spLocks/>
          </p:cNvSpPr>
          <p:nvPr/>
        </p:nvSpPr>
        <p:spPr>
          <a:xfrm>
            <a:off x="7454562" y="710153"/>
            <a:ext cx="4076700" cy="1325562"/>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02060"/>
              </a:buClr>
              <a:buSzPts val="3500"/>
              <a:buFont typeface="Arial"/>
              <a:buNone/>
              <a:defRPr sz="3500" b="0" i="0" u="none" strike="noStrike" cap="none">
                <a:solidFill>
                  <a:srgbClr val="002060"/>
                </a:solidFill>
                <a:latin typeface="Arial" panose="020B0604020202020204" pitchFamily="34" charset="0"/>
                <a:ea typeface="Arial"/>
                <a:cs typeface="Arial" panose="020B0604020202020204" pitchFamily="34" charset="0"/>
                <a:sym typeface="Arial"/>
              </a:defRPr>
            </a:lvl1pPr>
            <a:lvl2pPr marR="0" lvl="1" algn="l" rtl="0">
              <a:lnSpc>
                <a:spcPct val="90000"/>
              </a:lnSpc>
              <a:spcBef>
                <a:spcPts val="0"/>
              </a:spcBef>
              <a:spcAft>
                <a:spcPts val="0"/>
              </a:spcAft>
              <a:buClr>
                <a:schemeClr val="accent1"/>
              </a:buClr>
              <a:buSzPts val="1800"/>
              <a:buFont typeface="Arial"/>
              <a:buNone/>
              <a:defRPr sz="3500" b="0" i="0" u="none" strike="noStrike" cap="none">
                <a:solidFill>
                  <a:schemeClr val="accent1"/>
                </a:solidFill>
                <a:latin typeface="Arial"/>
                <a:ea typeface="Arial"/>
                <a:cs typeface="Arial"/>
                <a:sym typeface="Arial"/>
              </a:defRPr>
            </a:lvl2pPr>
            <a:lvl3pPr marR="0" lvl="2" algn="l" rtl="0">
              <a:lnSpc>
                <a:spcPct val="90000"/>
              </a:lnSpc>
              <a:spcBef>
                <a:spcPts val="0"/>
              </a:spcBef>
              <a:spcAft>
                <a:spcPts val="0"/>
              </a:spcAft>
              <a:buClr>
                <a:schemeClr val="accent1"/>
              </a:buClr>
              <a:buSzPts val="1800"/>
              <a:buFont typeface="Arial"/>
              <a:buNone/>
              <a:defRPr sz="3500" b="0" i="0" u="none" strike="noStrike" cap="none">
                <a:solidFill>
                  <a:schemeClr val="accent1"/>
                </a:solidFill>
                <a:latin typeface="Arial"/>
                <a:ea typeface="Arial"/>
                <a:cs typeface="Arial"/>
                <a:sym typeface="Arial"/>
              </a:defRPr>
            </a:lvl3pPr>
            <a:lvl4pPr marR="0" lvl="3" algn="l" rtl="0">
              <a:lnSpc>
                <a:spcPct val="90000"/>
              </a:lnSpc>
              <a:spcBef>
                <a:spcPts val="0"/>
              </a:spcBef>
              <a:spcAft>
                <a:spcPts val="0"/>
              </a:spcAft>
              <a:buClr>
                <a:schemeClr val="accent1"/>
              </a:buClr>
              <a:buSzPts val="1800"/>
              <a:buFont typeface="Arial"/>
              <a:buNone/>
              <a:defRPr sz="3500" b="0" i="0" u="none" strike="noStrike" cap="none">
                <a:solidFill>
                  <a:schemeClr val="accent1"/>
                </a:solidFill>
                <a:latin typeface="Arial"/>
                <a:ea typeface="Arial"/>
                <a:cs typeface="Arial"/>
                <a:sym typeface="Arial"/>
              </a:defRPr>
            </a:lvl4pPr>
            <a:lvl5pPr marR="0" lvl="4" algn="l" rtl="0">
              <a:lnSpc>
                <a:spcPct val="90000"/>
              </a:lnSpc>
              <a:spcBef>
                <a:spcPts val="0"/>
              </a:spcBef>
              <a:spcAft>
                <a:spcPts val="0"/>
              </a:spcAft>
              <a:buClr>
                <a:schemeClr val="accent1"/>
              </a:buClr>
              <a:buSzPts val="1800"/>
              <a:buFont typeface="Arial"/>
              <a:buNone/>
              <a:defRPr sz="3500" b="0" i="0" u="none" strike="noStrike" cap="none">
                <a:solidFill>
                  <a:schemeClr val="accent1"/>
                </a:solidFill>
                <a:latin typeface="Arial"/>
                <a:ea typeface="Arial"/>
                <a:cs typeface="Arial"/>
                <a:sym typeface="Arial"/>
              </a:defRPr>
            </a:lvl5pPr>
            <a:lvl6pPr marR="0" lvl="5" algn="l" rtl="0">
              <a:lnSpc>
                <a:spcPct val="90000"/>
              </a:lnSpc>
              <a:spcBef>
                <a:spcPts val="0"/>
              </a:spcBef>
              <a:spcAft>
                <a:spcPts val="0"/>
              </a:spcAft>
              <a:buClr>
                <a:schemeClr val="accent1"/>
              </a:buClr>
              <a:buSzPts val="1800"/>
              <a:buFont typeface="Arial"/>
              <a:buNone/>
              <a:defRPr sz="3500" b="0" i="0" u="none" strike="noStrike" cap="none">
                <a:solidFill>
                  <a:schemeClr val="accent1"/>
                </a:solidFill>
                <a:latin typeface="Arial"/>
                <a:ea typeface="Arial"/>
                <a:cs typeface="Arial"/>
                <a:sym typeface="Arial"/>
              </a:defRPr>
            </a:lvl6pPr>
            <a:lvl7pPr marR="0" lvl="6" algn="l" rtl="0">
              <a:lnSpc>
                <a:spcPct val="90000"/>
              </a:lnSpc>
              <a:spcBef>
                <a:spcPts val="0"/>
              </a:spcBef>
              <a:spcAft>
                <a:spcPts val="0"/>
              </a:spcAft>
              <a:buClr>
                <a:schemeClr val="accent1"/>
              </a:buClr>
              <a:buSzPts val="1800"/>
              <a:buFont typeface="Arial"/>
              <a:buNone/>
              <a:defRPr sz="3500" b="0" i="0" u="none" strike="noStrike" cap="none">
                <a:solidFill>
                  <a:schemeClr val="accent1"/>
                </a:solidFill>
                <a:latin typeface="Arial"/>
                <a:ea typeface="Arial"/>
                <a:cs typeface="Arial"/>
                <a:sym typeface="Arial"/>
              </a:defRPr>
            </a:lvl7pPr>
            <a:lvl8pPr marR="0" lvl="7" algn="l" rtl="0">
              <a:lnSpc>
                <a:spcPct val="90000"/>
              </a:lnSpc>
              <a:spcBef>
                <a:spcPts val="0"/>
              </a:spcBef>
              <a:spcAft>
                <a:spcPts val="0"/>
              </a:spcAft>
              <a:buClr>
                <a:schemeClr val="accent1"/>
              </a:buClr>
              <a:buSzPts val="1800"/>
              <a:buFont typeface="Arial"/>
              <a:buNone/>
              <a:defRPr sz="3500" b="0" i="0" u="none" strike="noStrike" cap="none">
                <a:solidFill>
                  <a:schemeClr val="accent1"/>
                </a:solidFill>
                <a:latin typeface="Arial"/>
                <a:ea typeface="Arial"/>
                <a:cs typeface="Arial"/>
                <a:sym typeface="Arial"/>
              </a:defRPr>
            </a:lvl8pPr>
            <a:lvl9pPr marR="0" lvl="8" algn="l" rtl="0">
              <a:lnSpc>
                <a:spcPct val="90000"/>
              </a:lnSpc>
              <a:spcBef>
                <a:spcPts val="0"/>
              </a:spcBef>
              <a:spcAft>
                <a:spcPts val="0"/>
              </a:spcAft>
              <a:buClr>
                <a:schemeClr val="accent1"/>
              </a:buClr>
              <a:buSzPts val="1800"/>
              <a:buFont typeface="Arial"/>
              <a:buNone/>
              <a:defRPr sz="3500" b="0" i="0" u="none" strike="noStrike" cap="none">
                <a:solidFill>
                  <a:schemeClr val="accent1"/>
                </a:solidFill>
                <a:latin typeface="Arial"/>
                <a:ea typeface="Arial"/>
                <a:cs typeface="Arial"/>
                <a:sym typeface="Arial"/>
              </a:defRPr>
            </a:lvl9pPr>
          </a:lstStyle>
          <a:p>
            <a:r>
              <a:rPr lang="en-US">
                <a:solidFill>
                  <a:schemeClr val="accent6"/>
                </a:solidFill>
              </a:rPr>
              <a:t>Dataset Curation</a:t>
            </a:r>
            <a:endParaRPr lang="en-US" dirty="0">
              <a:solidFill>
                <a:schemeClr val="accent6"/>
              </a:solidFill>
            </a:endParaRPr>
          </a:p>
        </p:txBody>
      </p:sp>
      <p:pic>
        <p:nvPicPr>
          <p:cNvPr id="7" name="Picture 6">
            <a:extLst>
              <a:ext uri="{FF2B5EF4-FFF2-40B4-BE49-F238E27FC236}">
                <a16:creationId xmlns:a16="http://schemas.microsoft.com/office/drawing/2014/main" id="{E2929006-4326-4C62-9C04-9A7A2B3D4643}"/>
              </a:ext>
            </a:extLst>
          </p:cNvPr>
          <p:cNvPicPr>
            <a:picLocks noChangeAspect="1"/>
          </p:cNvPicPr>
          <p:nvPr/>
        </p:nvPicPr>
        <p:blipFill>
          <a:blip r:embed="rId8"/>
          <a:stretch>
            <a:fillRect/>
          </a:stretch>
        </p:blipFill>
        <p:spPr>
          <a:xfrm>
            <a:off x="6945852" y="1970436"/>
            <a:ext cx="4448175" cy="3905250"/>
          </a:xfrm>
          <a:prstGeom prst="rect">
            <a:avLst/>
          </a:prstGeom>
        </p:spPr>
      </p:pic>
    </p:spTree>
    <p:extLst>
      <p:ext uri="{BB962C8B-B14F-4D97-AF65-F5344CB8AC3E}">
        <p14:creationId xmlns:p14="http://schemas.microsoft.com/office/powerpoint/2010/main" val="16698701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17"/>
        <p:cNvGrpSpPr/>
        <p:nvPr/>
      </p:nvGrpSpPr>
      <p:grpSpPr>
        <a:xfrm>
          <a:off x="0" y="0"/>
          <a:ext cx="0" cy="0"/>
          <a:chOff x="0" y="0"/>
          <a:chExt cx="0" cy="0"/>
        </a:xfrm>
      </p:grpSpPr>
      <p:pic>
        <p:nvPicPr>
          <p:cNvPr id="5" name="Picture 4">
            <a:extLst>
              <a:ext uri="{FF2B5EF4-FFF2-40B4-BE49-F238E27FC236}">
                <a16:creationId xmlns:a16="http://schemas.microsoft.com/office/drawing/2014/main" id="{D5AEA569-D4F3-4F7E-8A61-09DD359E80F0}"/>
              </a:ext>
            </a:extLst>
          </p:cNvPr>
          <p:cNvPicPr>
            <a:picLocks noChangeAspect="1"/>
          </p:cNvPicPr>
          <p:nvPr/>
        </p:nvPicPr>
        <p:blipFill rotWithShape="1">
          <a:blip r:embed="rId3"/>
          <a:srcRect l="-1" r="1461"/>
          <a:stretch/>
        </p:blipFill>
        <p:spPr>
          <a:xfrm>
            <a:off x="1072580" y="36382"/>
            <a:ext cx="7931286" cy="2943273"/>
          </a:xfrm>
          <a:prstGeom prst="rect">
            <a:avLst/>
          </a:prstGeom>
        </p:spPr>
      </p:pic>
      <p:sp>
        <p:nvSpPr>
          <p:cNvPr id="6" name="Title 5">
            <a:extLst>
              <a:ext uri="{FF2B5EF4-FFF2-40B4-BE49-F238E27FC236}">
                <a16:creationId xmlns:a16="http://schemas.microsoft.com/office/drawing/2014/main" id="{FE35D153-0163-4E05-9CFE-38C1538B642F}"/>
              </a:ext>
            </a:extLst>
          </p:cNvPr>
          <p:cNvSpPr>
            <a:spLocks noGrp="1"/>
          </p:cNvSpPr>
          <p:nvPr>
            <p:ph type="title"/>
          </p:nvPr>
        </p:nvSpPr>
        <p:spPr>
          <a:xfrm>
            <a:off x="8291622" y="2906552"/>
            <a:ext cx="3743528" cy="808549"/>
          </a:xfrm>
        </p:spPr>
        <p:txBody>
          <a:bodyPr>
            <a:normAutofit/>
          </a:bodyPr>
          <a:lstStyle/>
          <a:p>
            <a:r>
              <a:rPr lang="en-US" sz="2400" dirty="0"/>
              <a:t>Coding Process &amp; Results</a:t>
            </a:r>
          </a:p>
        </p:txBody>
      </p:sp>
      <p:pic>
        <p:nvPicPr>
          <p:cNvPr id="11" name="Picture 10">
            <a:extLst>
              <a:ext uri="{FF2B5EF4-FFF2-40B4-BE49-F238E27FC236}">
                <a16:creationId xmlns:a16="http://schemas.microsoft.com/office/drawing/2014/main" id="{FABDD7CC-13E1-435E-B77B-C1E1B76B57DF}"/>
              </a:ext>
            </a:extLst>
          </p:cNvPr>
          <p:cNvPicPr>
            <a:picLocks noChangeAspect="1"/>
          </p:cNvPicPr>
          <p:nvPr/>
        </p:nvPicPr>
        <p:blipFill>
          <a:blip r:embed="rId4"/>
          <a:stretch>
            <a:fillRect/>
          </a:stretch>
        </p:blipFill>
        <p:spPr>
          <a:xfrm>
            <a:off x="2286000" y="3076596"/>
            <a:ext cx="5066825" cy="378140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4A4B1-E7DD-46F0-B99C-B0C3D00CDC06}"/>
              </a:ext>
            </a:extLst>
          </p:cNvPr>
          <p:cNvSpPr>
            <a:spLocks noGrp="1"/>
          </p:cNvSpPr>
          <p:nvPr>
            <p:ph type="title"/>
          </p:nvPr>
        </p:nvSpPr>
        <p:spPr>
          <a:xfrm>
            <a:off x="361545" y="314996"/>
            <a:ext cx="10515600" cy="735591"/>
          </a:xfrm>
        </p:spPr>
        <p:txBody>
          <a:bodyPr/>
          <a:lstStyle/>
          <a:p>
            <a:r>
              <a:rPr lang="en-US" dirty="0"/>
              <a:t>Results – Equity and Diversity Pathways</a:t>
            </a:r>
          </a:p>
        </p:txBody>
      </p:sp>
      <p:pic>
        <p:nvPicPr>
          <p:cNvPr id="5" name="Graphic 4" descr="Clipboard with solid fill">
            <a:extLst>
              <a:ext uri="{FF2B5EF4-FFF2-40B4-BE49-F238E27FC236}">
                <a16:creationId xmlns:a16="http://schemas.microsoft.com/office/drawing/2014/main" id="{4C482F47-D88E-404C-89FA-8B8F141567E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61545" y="1103715"/>
            <a:ext cx="1851719" cy="1851719"/>
          </a:xfrm>
          <a:prstGeom prst="rect">
            <a:avLst/>
          </a:prstGeom>
        </p:spPr>
      </p:pic>
      <p:sp>
        <p:nvSpPr>
          <p:cNvPr id="6" name="TextBox 5">
            <a:extLst>
              <a:ext uri="{FF2B5EF4-FFF2-40B4-BE49-F238E27FC236}">
                <a16:creationId xmlns:a16="http://schemas.microsoft.com/office/drawing/2014/main" id="{34A67E5F-2540-477E-96F3-FD04A4EF95B6}"/>
              </a:ext>
            </a:extLst>
          </p:cNvPr>
          <p:cNvSpPr txBox="1"/>
          <p:nvPr/>
        </p:nvSpPr>
        <p:spPr>
          <a:xfrm>
            <a:off x="2410690" y="1256414"/>
            <a:ext cx="2556164" cy="1569660"/>
          </a:xfrm>
          <a:prstGeom prst="rect">
            <a:avLst/>
          </a:prstGeom>
          <a:noFill/>
        </p:spPr>
        <p:txBody>
          <a:bodyPr wrap="square" rtlCol="0">
            <a:spAutoFit/>
          </a:bodyPr>
          <a:lstStyle/>
          <a:p>
            <a:pPr lvl="1">
              <a:buClrTx/>
              <a:buSzTx/>
            </a:pPr>
            <a:r>
              <a:rPr kumimoji="0" lang="en-US" altLang="en-US" sz="1600" b="0" i="0" u="none" strike="noStrike" cap="none" normalizeH="0" baseline="0" dirty="0">
                <a:ln>
                  <a:noFill/>
                </a:ln>
                <a:solidFill>
                  <a:schemeClr val="tx1"/>
                </a:solidFill>
                <a:effectLst/>
                <a:latin typeface="Arial" panose="020B0604020202020204" pitchFamily="34" charset="0"/>
              </a:rPr>
              <a:t>National surveys reveal that </a:t>
            </a:r>
            <a:r>
              <a:rPr kumimoji="0" lang="en-US" altLang="en-US" sz="1600" b="1" i="0" u="none" strike="noStrike" cap="none" normalizeH="0" baseline="0" dirty="0">
                <a:ln>
                  <a:noFill/>
                </a:ln>
                <a:solidFill>
                  <a:schemeClr val="tx1"/>
                </a:solidFill>
                <a:effectLst/>
                <a:latin typeface="Arial" panose="020B0604020202020204" pitchFamily="34" charset="0"/>
              </a:rPr>
              <a:t>transfer students are more diverse</a:t>
            </a:r>
            <a:r>
              <a:rPr kumimoji="0" lang="en-US" altLang="en-US" sz="1600" b="0" i="0" u="none" strike="noStrike" cap="none" normalizeH="0" baseline="0" dirty="0">
                <a:ln>
                  <a:noFill/>
                </a:ln>
                <a:solidFill>
                  <a:schemeClr val="tx1"/>
                </a:solidFill>
                <a:effectLst/>
                <a:latin typeface="Arial" panose="020B0604020202020204" pitchFamily="34" charset="0"/>
              </a:rPr>
              <a:t> than native CS students but receive </a:t>
            </a:r>
            <a:r>
              <a:rPr kumimoji="0" lang="en-US" altLang="en-US" sz="1600" b="1" i="0" u="none" strike="noStrike" cap="none" normalizeH="0" baseline="0" dirty="0">
                <a:ln>
                  <a:noFill/>
                </a:ln>
                <a:solidFill>
                  <a:schemeClr val="tx1"/>
                </a:solidFill>
                <a:effectLst/>
                <a:latin typeface="Arial" panose="020B0604020202020204" pitchFamily="34" charset="0"/>
              </a:rPr>
              <a:t>less peer and institutional support</a:t>
            </a:r>
            <a:r>
              <a:rPr kumimoji="0" lang="en-US" altLang="en-US" sz="1600" b="0" i="0" u="none" strike="noStrike" cap="none" normalizeH="0" baseline="0" dirty="0">
                <a:ln>
                  <a:noFill/>
                </a:ln>
                <a:solidFill>
                  <a:schemeClr val="tx1"/>
                </a:solidFill>
                <a:effectLst/>
                <a:latin typeface="Arial" panose="020B0604020202020204" pitchFamily="34" charset="0"/>
              </a:rPr>
              <a:t>.</a:t>
            </a:r>
          </a:p>
        </p:txBody>
      </p:sp>
      <p:pic>
        <p:nvPicPr>
          <p:cNvPr id="8" name="Graphic 7" descr="Social network with solid fill">
            <a:extLst>
              <a:ext uri="{FF2B5EF4-FFF2-40B4-BE49-F238E27FC236}">
                <a16:creationId xmlns:a16="http://schemas.microsoft.com/office/drawing/2014/main" id="{9F5A5AD6-06FA-436A-86F9-81826C5DFC4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096000" y="1103715"/>
            <a:ext cx="1851718" cy="1851718"/>
          </a:xfrm>
          <a:prstGeom prst="rect">
            <a:avLst/>
          </a:prstGeom>
        </p:spPr>
      </p:pic>
      <p:sp>
        <p:nvSpPr>
          <p:cNvPr id="9" name="TextBox 8">
            <a:extLst>
              <a:ext uri="{FF2B5EF4-FFF2-40B4-BE49-F238E27FC236}">
                <a16:creationId xmlns:a16="http://schemas.microsoft.com/office/drawing/2014/main" id="{0D99900E-4C5C-496C-A6CA-85D1105A2252}"/>
              </a:ext>
            </a:extLst>
          </p:cNvPr>
          <p:cNvSpPr txBox="1"/>
          <p:nvPr/>
        </p:nvSpPr>
        <p:spPr>
          <a:xfrm>
            <a:off x="8413173" y="1288704"/>
            <a:ext cx="2389909" cy="1569660"/>
          </a:xfrm>
          <a:prstGeom prst="rect">
            <a:avLst/>
          </a:prstGeom>
          <a:noFill/>
        </p:spPr>
        <p:txBody>
          <a:bodyPr wrap="square" rtlCol="0">
            <a:spAutoFit/>
          </a:bodyPr>
          <a:lstStyle/>
          <a:p>
            <a:pPr lvl="1">
              <a:buClrTx/>
              <a:buSzTx/>
            </a:pPr>
            <a:r>
              <a:rPr kumimoji="0" lang="en-US" altLang="en-US" sz="1600" b="0" i="0" u="none" strike="noStrike" cap="none" normalizeH="0" baseline="0" dirty="0">
                <a:ln>
                  <a:noFill/>
                </a:ln>
                <a:solidFill>
                  <a:schemeClr val="tx1"/>
                </a:solidFill>
                <a:effectLst/>
                <a:latin typeface="Arial" panose="020B0604020202020204" pitchFamily="34" charset="0"/>
              </a:rPr>
              <a:t>Community colleges act as </a:t>
            </a:r>
            <a:r>
              <a:rPr kumimoji="0" lang="en-US" altLang="en-US" sz="1600" b="1" i="0" u="none" strike="noStrike" cap="none" normalizeH="0" baseline="0" dirty="0">
                <a:ln>
                  <a:noFill/>
                </a:ln>
                <a:solidFill>
                  <a:schemeClr val="tx1"/>
                </a:solidFill>
                <a:effectLst/>
                <a:latin typeface="Arial" panose="020B0604020202020204" pitchFamily="34" charset="0"/>
              </a:rPr>
              <a:t>critical access points for underrepresented students</a:t>
            </a:r>
            <a:r>
              <a:rPr kumimoji="0" lang="en-US" altLang="en-US" sz="1600" b="0" i="0" u="none" strike="noStrike" cap="none" normalizeH="0" baseline="0" dirty="0">
                <a:ln>
                  <a:noFill/>
                </a:ln>
                <a:solidFill>
                  <a:schemeClr val="tx1"/>
                </a:solidFill>
                <a:effectLst/>
                <a:latin typeface="Arial" panose="020B0604020202020204" pitchFamily="34" charset="0"/>
              </a:rPr>
              <a:t> </a:t>
            </a:r>
            <a:r>
              <a:rPr kumimoji="0" lang="en-US" altLang="en-US" sz="1600" b="0" i="0" u="none" strike="noStrike" cap="none" normalizeH="0" baseline="0">
                <a:ln>
                  <a:noFill/>
                </a:ln>
                <a:solidFill>
                  <a:schemeClr val="tx1"/>
                </a:solidFill>
                <a:effectLst/>
                <a:latin typeface="Arial" panose="020B0604020202020204" pitchFamily="34" charset="0"/>
              </a:rPr>
              <a:t>entering four-year </a:t>
            </a:r>
            <a:r>
              <a:rPr kumimoji="0" lang="en-US" altLang="en-US" sz="1600" b="0" i="0" u="none" strike="noStrike" cap="none" normalizeH="0" baseline="0" dirty="0">
                <a:ln>
                  <a:noFill/>
                </a:ln>
                <a:solidFill>
                  <a:schemeClr val="tx1"/>
                </a:solidFill>
                <a:effectLst/>
                <a:latin typeface="Arial" panose="020B0604020202020204" pitchFamily="34" charset="0"/>
              </a:rPr>
              <a:t>CS programs.</a:t>
            </a:r>
          </a:p>
        </p:txBody>
      </p:sp>
      <p:pic>
        <p:nvPicPr>
          <p:cNvPr id="13" name="Graphic 12" descr="Group with solid fill">
            <a:extLst>
              <a:ext uri="{FF2B5EF4-FFF2-40B4-BE49-F238E27FC236}">
                <a16:creationId xmlns:a16="http://schemas.microsoft.com/office/drawing/2014/main" id="{FAEBCD81-1610-4611-BBDD-F851BC737CF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61545" y="3709313"/>
            <a:ext cx="1925782" cy="1925782"/>
          </a:xfrm>
          <a:prstGeom prst="rect">
            <a:avLst/>
          </a:prstGeom>
        </p:spPr>
      </p:pic>
      <p:sp>
        <p:nvSpPr>
          <p:cNvPr id="14" name="TextBox 13">
            <a:extLst>
              <a:ext uri="{FF2B5EF4-FFF2-40B4-BE49-F238E27FC236}">
                <a16:creationId xmlns:a16="http://schemas.microsoft.com/office/drawing/2014/main" id="{3C140F1C-9F56-4A17-8AC7-DCC96ECAE9AC}"/>
              </a:ext>
            </a:extLst>
          </p:cNvPr>
          <p:cNvSpPr txBox="1"/>
          <p:nvPr/>
        </p:nvSpPr>
        <p:spPr>
          <a:xfrm>
            <a:off x="8527473" y="3846537"/>
            <a:ext cx="2507957" cy="1785104"/>
          </a:xfrm>
          <a:prstGeom prst="rect">
            <a:avLst/>
          </a:prstGeom>
          <a:noFill/>
        </p:spPr>
        <p:txBody>
          <a:bodyPr wrap="square" rtlCol="0">
            <a:spAutoFit/>
          </a:bodyPr>
          <a:lstStyle/>
          <a:p>
            <a:r>
              <a:rPr kumimoji="0" lang="en-US" altLang="en-US" sz="1600" b="0" i="0" u="none" strike="noStrike" cap="none" normalizeH="0" baseline="0" dirty="0">
                <a:ln>
                  <a:noFill/>
                </a:ln>
                <a:solidFill>
                  <a:schemeClr val="tx1"/>
                </a:solidFill>
                <a:effectLst/>
                <a:latin typeface="Arial" panose="020B0604020202020204" pitchFamily="34" charset="0"/>
              </a:rPr>
              <a:t>Outreach at the community college level is essential, </a:t>
            </a:r>
            <a:r>
              <a:rPr kumimoji="0" lang="en-US" altLang="en-US" sz="1600" b="1" i="0" u="none" strike="noStrike" cap="none" normalizeH="0" baseline="0" dirty="0">
                <a:ln>
                  <a:noFill/>
                </a:ln>
                <a:solidFill>
                  <a:schemeClr val="tx1"/>
                </a:solidFill>
                <a:effectLst/>
                <a:latin typeface="Arial" panose="020B0604020202020204" pitchFamily="34" charset="0"/>
              </a:rPr>
              <a:t>many women and minorities choose CS only after enrolling in CCs</a:t>
            </a:r>
            <a:r>
              <a:rPr kumimoji="0" lang="en-US" altLang="en-US" sz="1600" b="0" i="0" u="none" strike="noStrike" cap="none" normalizeH="0" baseline="0" dirty="0">
                <a:ln>
                  <a:noFill/>
                </a:ln>
                <a:solidFill>
                  <a:schemeClr val="tx1"/>
                </a:solidFill>
                <a:effectLst/>
                <a:latin typeface="Arial" panose="020B0604020202020204" pitchFamily="34" charset="0"/>
              </a:rPr>
              <a:t>.</a:t>
            </a:r>
          </a:p>
          <a:p>
            <a:endParaRPr lang="en-US" dirty="0"/>
          </a:p>
        </p:txBody>
      </p:sp>
      <p:pic>
        <p:nvPicPr>
          <p:cNvPr id="16" name="Graphic 15" descr="Business Growth with solid fill">
            <a:extLst>
              <a:ext uri="{FF2B5EF4-FFF2-40B4-BE49-F238E27FC236}">
                <a16:creationId xmlns:a16="http://schemas.microsoft.com/office/drawing/2014/main" id="{A597F05A-2B3D-4F7B-8307-ABE88D3E7DE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058968" y="3709314"/>
            <a:ext cx="1925781" cy="1925781"/>
          </a:xfrm>
          <a:prstGeom prst="rect">
            <a:avLst/>
          </a:prstGeom>
        </p:spPr>
      </p:pic>
      <p:sp>
        <p:nvSpPr>
          <p:cNvPr id="17" name="TextBox 16">
            <a:extLst>
              <a:ext uri="{FF2B5EF4-FFF2-40B4-BE49-F238E27FC236}">
                <a16:creationId xmlns:a16="http://schemas.microsoft.com/office/drawing/2014/main" id="{8E56C028-3B07-407E-B2D1-B8399A35D185}"/>
              </a:ext>
            </a:extLst>
          </p:cNvPr>
          <p:cNvSpPr txBox="1"/>
          <p:nvPr/>
        </p:nvSpPr>
        <p:spPr>
          <a:xfrm>
            <a:off x="2500746" y="4031927"/>
            <a:ext cx="2556164" cy="1785104"/>
          </a:xfrm>
          <a:prstGeom prst="rect">
            <a:avLst/>
          </a:prstGeom>
          <a:noFill/>
        </p:spPr>
        <p:txBody>
          <a:bodyPr wrap="square" rtlCol="0">
            <a:spAutoFit/>
          </a:bodyPr>
          <a:lstStyle/>
          <a:p>
            <a:r>
              <a:rPr kumimoji="0" lang="en-US" altLang="en-US" sz="1600" b="0" i="0" u="none" strike="noStrike" cap="none" normalizeH="0" baseline="0" dirty="0">
                <a:ln>
                  <a:noFill/>
                </a:ln>
                <a:solidFill>
                  <a:schemeClr val="tx1"/>
                </a:solidFill>
                <a:effectLst/>
                <a:latin typeface="Arial" panose="020B0604020202020204" pitchFamily="34" charset="0"/>
              </a:rPr>
              <a:t>Transfer students are </a:t>
            </a:r>
            <a:r>
              <a:rPr kumimoji="0" lang="en-US" altLang="en-US" sz="1600" b="0" i="0" u="none" strike="noStrike" cap="none" normalizeH="0" baseline="0">
                <a:ln>
                  <a:noFill/>
                </a:ln>
                <a:solidFill>
                  <a:schemeClr val="tx1"/>
                </a:solidFill>
                <a:effectLst/>
                <a:latin typeface="Arial" panose="020B0604020202020204" pitchFamily="34" charset="0"/>
              </a:rPr>
              <a:t>often </a:t>
            </a:r>
            <a:r>
              <a:rPr kumimoji="0" lang="en-US" altLang="en-US" sz="1600" b="1" i="0" u="none" strike="noStrike" cap="none" normalizeH="0" baseline="0">
                <a:ln>
                  <a:noFill/>
                </a:ln>
                <a:solidFill>
                  <a:schemeClr val="tx1"/>
                </a:solidFill>
                <a:effectLst/>
                <a:latin typeface="Arial" panose="020B0604020202020204" pitchFamily="34" charset="0"/>
              </a:rPr>
              <a:t>first-generation</a:t>
            </a:r>
            <a:r>
              <a:rPr kumimoji="0" lang="en-US" altLang="en-US" sz="1600" b="1" i="0" u="none" strike="noStrike" cap="none" normalizeH="0" baseline="0" dirty="0">
                <a:ln>
                  <a:noFill/>
                </a:ln>
                <a:solidFill>
                  <a:schemeClr val="tx1"/>
                </a:solidFill>
                <a:effectLst/>
                <a:latin typeface="Arial" panose="020B0604020202020204" pitchFamily="34" charset="0"/>
              </a:rPr>
              <a:t>, older, and </a:t>
            </a:r>
            <a:r>
              <a:rPr kumimoji="0" lang="en-US" altLang="en-US" sz="1600" b="1" i="0" u="none" strike="noStrike" cap="none" normalizeH="0" baseline="0">
                <a:ln>
                  <a:noFill/>
                </a:ln>
                <a:solidFill>
                  <a:schemeClr val="tx1"/>
                </a:solidFill>
                <a:effectLst/>
                <a:latin typeface="Arial" panose="020B0604020202020204" pitchFamily="34" charset="0"/>
              </a:rPr>
              <a:t>from lower-income </a:t>
            </a:r>
            <a:r>
              <a:rPr kumimoji="0" lang="en-US" altLang="en-US" sz="1600" b="1" i="0" u="none" strike="noStrike" cap="none" normalizeH="0" baseline="0" dirty="0">
                <a:ln>
                  <a:noFill/>
                </a:ln>
                <a:solidFill>
                  <a:schemeClr val="tx1"/>
                </a:solidFill>
                <a:effectLst/>
                <a:latin typeface="Arial" panose="020B0604020202020204" pitchFamily="34" charset="0"/>
              </a:rPr>
              <a:t>households</a:t>
            </a:r>
            <a:r>
              <a:rPr kumimoji="0" lang="en-US" altLang="en-US" sz="1600" b="0" i="0" u="none" strike="noStrike" cap="none" normalizeH="0" baseline="0" dirty="0">
                <a:ln>
                  <a:noFill/>
                </a:ln>
                <a:solidFill>
                  <a:schemeClr val="tx1"/>
                </a:solidFill>
                <a:effectLst/>
                <a:latin typeface="Arial" panose="020B0604020202020204" pitchFamily="34" charset="0"/>
              </a:rPr>
              <a:t>, with proximity to home affecting their decisions.</a:t>
            </a:r>
          </a:p>
          <a:p>
            <a:endParaRPr lang="en-US" dirty="0"/>
          </a:p>
        </p:txBody>
      </p:sp>
    </p:spTree>
    <p:extLst>
      <p:ext uri="{BB962C8B-B14F-4D97-AF65-F5344CB8AC3E}">
        <p14:creationId xmlns:p14="http://schemas.microsoft.com/office/powerpoint/2010/main" val="24476768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4A4B1-E7DD-46F0-B99C-B0C3D00CDC06}"/>
              </a:ext>
            </a:extLst>
          </p:cNvPr>
          <p:cNvSpPr>
            <a:spLocks noGrp="1"/>
          </p:cNvSpPr>
          <p:nvPr>
            <p:ph type="title"/>
          </p:nvPr>
        </p:nvSpPr>
        <p:spPr>
          <a:xfrm>
            <a:off x="361545" y="314996"/>
            <a:ext cx="10515600" cy="735591"/>
          </a:xfrm>
        </p:spPr>
        <p:txBody>
          <a:bodyPr/>
          <a:lstStyle/>
          <a:p>
            <a:r>
              <a:rPr lang="en-US" dirty="0"/>
              <a:t>Results - Institutional Support &amp; Barriers</a:t>
            </a:r>
          </a:p>
        </p:txBody>
      </p:sp>
      <p:pic>
        <p:nvPicPr>
          <p:cNvPr id="7" name="Graphic 6" descr="Money with solid fill">
            <a:extLst>
              <a:ext uri="{FF2B5EF4-FFF2-40B4-BE49-F238E27FC236}">
                <a16:creationId xmlns:a16="http://schemas.microsoft.com/office/drawing/2014/main" id="{A892025C-28AD-40A3-84E5-88802A7FD40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03118" y="1444337"/>
            <a:ext cx="914400" cy="914400"/>
          </a:xfrm>
          <a:prstGeom prst="rect">
            <a:avLst/>
          </a:prstGeom>
        </p:spPr>
      </p:pic>
      <p:sp>
        <p:nvSpPr>
          <p:cNvPr id="8" name="TextBox 7">
            <a:extLst>
              <a:ext uri="{FF2B5EF4-FFF2-40B4-BE49-F238E27FC236}">
                <a16:creationId xmlns:a16="http://schemas.microsoft.com/office/drawing/2014/main" id="{9E804718-0F47-4BE9-856A-57A8D2C595FB}"/>
              </a:ext>
            </a:extLst>
          </p:cNvPr>
          <p:cNvSpPr txBox="1"/>
          <p:nvPr/>
        </p:nvSpPr>
        <p:spPr>
          <a:xfrm>
            <a:off x="2161309" y="1558518"/>
            <a:ext cx="2047009" cy="1169551"/>
          </a:xfrm>
          <a:prstGeom prst="rect">
            <a:avLst/>
          </a:prstGeom>
          <a:noFill/>
        </p:spPr>
        <p:txBody>
          <a:bodyPr wrap="square" rtlCol="0">
            <a:spAutoFit/>
          </a:bodyPr>
          <a:lstStyle/>
          <a:p>
            <a:r>
              <a:rPr kumimoji="0" lang="en-US" altLang="en-US" b="1" i="0" u="none" strike="noStrike" cap="none" normalizeH="0" baseline="0" dirty="0">
                <a:ln>
                  <a:noFill/>
                </a:ln>
                <a:solidFill>
                  <a:schemeClr val="tx1"/>
                </a:solidFill>
                <a:effectLst/>
                <a:latin typeface="Arial" panose="020B0604020202020204" pitchFamily="34" charset="0"/>
              </a:rPr>
              <a:t>Financial aid is a crucial </a:t>
            </a:r>
            <a:r>
              <a:rPr kumimoji="0" lang="en-US" altLang="en-US" b="0" i="0" u="none" strike="noStrike" cap="none" normalizeH="0" baseline="0" dirty="0">
                <a:ln>
                  <a:noFill/>
                </a:ln>
                <a:solidFill>
                  <a:schemeClr val="tx1"/>
                </a:solidFill>
                <a:effectLst/>
                <a:latin typeface="Arial" panose="020B0604020202020204" pitchFamily="34" charset="0"/>
              </a:rPr>
              <a:t>in retention </a:t>
            </a:r>
            <a:r>
              <a:rPr lang="en-US" altLang="en-US" dirty="0">
                <a:solidFill>
                  <a:schemeClr val="tx1"/>
                </a:solidFill>
                <a:latin typeface="Arial" panose="020B0604020202020204" pitchFamily="34" charset="0"/>
              </a:rPr>
              <a:t>a</a:t>
            </a:r>
            <a:r>
              <a:rPr kumimoji="0" lang="en-US" altLang="en-US" b="0" i="0" u="none" strike="noStrike" cap="none" normalizeH="0" baseline="0" dirty="0">
                <a:ln>
                  <a:noFill/>
                </a:ln>
                <a:solidFill>
                  <a:schemeClr val="tx1"/>
                </a:solidFill>
                <a:effectLst/>
                <a:latin typeface="Arial" panose="020B0604020202020204" pitchFamily="34" charset="0"/>
              </a:rPr>
              <a:t>nd their initial decision to transfer.</a:t>
            </a:r>
            <a:endParaRPr lang="en-US" dirty="0">
              <a:solidFill>
                <a:schemeClr val="tx1"/>
              </a:solidFill>
            </a:endParaRPr>
          </a:p>
          <a:p>
            <a:endParaRPr lang="en-US" dirty="0">
              <a:solidFill>
                <a:schemeClr val="tx1"/>
              </a:solidFill>
            </a:endParaRPr>
          </a:p>
        </p:txBody>
      </p:sp>
      <p:pic>
        <p:nvPicPr>
          <p:cNvPr id="14" name="Graphic 13" descr="Cheers with solid fill">
            <a:extLst>
              <a:ext uri="{FF2B5EF4-FFF2-40B4-BE49-F238E27FC236}">
                <a16:creationId xmlns:a16="http://schemas.microsoft.com/office/drawing/2014/main" id="{EC5BEE44-44AD-4CA6-81D8-C3C82E26C3E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03117" y="3117272"/>
            <a:ext cx="1091045" cy="1091045"/>
          </a:xfrm>
          <a:prstGeom prst="rect">
            <a:avLst/>
          </a:prstGeom>
        </p:spPr>
      </p:pic>
      <p:sp>
        <p:nvSpPr>
          <p:cNvPr id="15" name="TextBox 14">
            <a:extLst>
              <a:ext uri="{FF2B5EF4-FFF2-40B4-BE49-F238E27FC236}">
                <a16:creationId xmlns:a16="http://schemas.microsoft.com/office/drawing/2014/main" id="{2BF8566A-CD30-41F5-AD24-AB05F1B26C85}"/>
              </a:ext>
            </a:extLst>
          </p:cNvPr>
          <p:cNvSpPr txBox="1"/>
          <p:nvPr/>
        </p:nvSpPr>
        <p:spPr>
          <a:xfrm>
            <a:off x="8326581" y="1458973"/>
            <a:ext cx="2047009" cy="1384995"/>
          </a:xfrm>
          <a:prstGeom prst="rect">
            <a:avLst/>
          </a:prstGeom>
          <a:noFill/>
        </p:spPr>
        <p:txBody>
          <a:bodyPr wrap="square" rtlCol="0">
            <a:spAutoFit/>
          </a:bodyPr>
          <a:lstStyle/>
          <a:p>
            <a:r>
              <a:rPr kumimoji="0" lang="en-US" altLang="en-US" b="1" i="0" u="none" strike="noStrike" cap="none" normalizeH="0" baseline="0" dirty="0">
                <a:ln>
                  <a:noFill/>
                </a:ln>
                <a:solidFill>
                  <a:schemeClr val="tx1"/>
                </a:solidFill>
                <a:effectLst/>
                <a:latin typeface="Arial" panose="020B0604020202020204" pitchFamily="34" charset="0"/>
              </a:rPr>
              <a:t>Collaboration between two- and four-year institutions</a:t>
            </a:r>
            <a:r>
              <a:rPr kumimoji="0" lang="en-US" altLang="en-US" b="0" i="0" u="none" strike="noStrike" cap="none" normalizeH="0" baseline="0" dirty="0">
                <a:ln>
                  <a:noFill/>
                </a:ln>
                <a:solidFill>
                  <a:schemeClr val="tx1"/>
                </a:solidFill>
                <a:effectLst/>
                <a:latin typeface="Arial" panose="020B0604020202020204" pitchFamily="34" charset="0"/>
              </a:rPr>
              <a:t>, significantly improves transfer outcomes.</a:t>
            </a:r>
          </a:p>
          <a:p>
            <a:endParaRPr lang="en-US" dirty="0">
              <a:solidFill>
                <a:schemeClr val="tx1"/>
              </a:solidFill>
            </a:endParaRPr>
          </a:p>
        </p:txBody>
      </p:sp>
      <p:sp>
        <p:nvSpPr>
          <p:cNvPr id="16" name="TextBox 15">
            <a:extLst>
              <a:ext uri="{FF2B5EF4-FFF2-40B4-BE49-F238E27FC236}">
                <a16:creationId xmlns:a16="http://schemas.microsoft.com/office/drawing/2014/main" id="{8E4FEDF3-F113-4EA9-89CC-5FC6EDC795CD}"/>
              </a:ext>
            </a:extLst>
          </p:cNvPr>
          <p:cNvSpPr txBox="1"/>
          <p:nvPr/>
        </p:nvSpPr>
        <p:spPr>
          <a:xfrm>
            <a:off x="2161309" y="3252355"/>
            <a:ext cx="1943100" cy="738664"/>
          </a:xfrm>
          <a:prstGeom prst="rect">
            <a:avLst/>
          </a:prstGeom>
          <a:noFill/>
        </p:spPr>
        <p:txBody>
          <a:bodyPr wrap="square" rtlCol="0">
            <a:spAutoFit/>
          </a:bodyPr>
          <a:lstStyle/>
          <a:p>
            <a:r>
              <a:rPr lang="en-US" b="1" dirty="0">
                <a:solidFill>
                  <a:schemeClr val="tx1"/>
                </a:solidFill>
              </a:rPr>
              <a:t>Mentoring and academic support </a:t>
            </a:r>
            <a:r>
              <a:rPr lang="en-US" dirty="0">
                <a:solidFill>
                  <a:schemeClr val="tx1"/>
                </a:solidFill>
              </a:rPr>
              <a:t>ease adjustment</a:t>
            </a:r>
          </a:p>
        </p:txBody>
      </p:sp>
      <p:sp>
        <p:nvSpPr>
          <p:cNvPr id="17" name="TextBox 16">
            <a:extLst>
              <a:ext uri="{FF2B5EF4-FFF2-40B4-BE49-F238E27FC236}">
                <a16:creationId xmlns:a16="http://schemas.microsoft.com/office/drawing/2014/main" id="{DA82FB75-3D43-4ED0-BEFA-94BE60365E19}"/>
              </a:ext>
            </a:extLst>
          </p:cNvPr>
          <p:cNvSpPr txBox="1"/>
          <p:nvPr/>
        </p:nvSpPr>
        <p:spPr>
          <a:xfrm>
            <a:off x="8318113" y="4966852"/>
            <a:ext cx="2209415" cy="738664"/>
          </a:xfrm>
          <a:prstGeom prst="rect">
            <a:avLst/>
          </a:prstGeom>
          <a:noFill/>
        </p:spPr>
        <p:txBody>
          <a:bodyPr wrap="square" rtlCol="0">
            <a:spAutoFit/>
          </a:bodyPr>
          <a:lstStyle/>
          <a:p>
            <a:r>
              <a:rPr lang="en-US" b="1" dirty="0">
                <a:solidFill>
                  <a:schemeClr val="tx1"/>
                </a:solidFill>
              </a:rPr>
              <a:t>Lower GPA </a:t>
            </a:r>
            <a:r>
              <a:rPr lang="en-US" dirty="0">
                <a:solidFill>
                  <a:schemeClr val="tx1"/>
                </a:solidFill>
              </a:rPr>
              <a:t>in prerequisites hinders academic preparedness</a:t>
            </a:r>
          </a:p>
        </p:txBody>
      </p:sp>
      <p:sp>
        <p:nvSpPr>
          <p:cNvPr id="19" name="TextBox 18">
            <a:extLst>
              <a:ext uri="{FF2B5EF4-FFF2-40B4-BE49-F238E27FC236}">
                <a16:creationId xmlns:a16="http://schemas.microsoft.com/office/drawing/2014/main" id="{B5D8437F-6A7A-48B7-AA01-02E0BE06FB89}"/>
              </a:ext>
            </a:extLst>
          </p:cNvPr>
          <p:cNvSpPr txBox="1"/>
          <p:nvPr/>
        </p:nvSpPr>
        <p:spPr>
          <a:xfrm>
            <a:off x="2161309" y="5144532"/>
            <a:ext cx="2209415" cy="738664"/>
          </a:xfrm>
          <a:prstGeom prst="rect">
            <a:avLst/>
          </a:prstGeom>
          <a:noFill/>
        </p:spPr>
        <p:txBody>
          <a:bodyPr wrap="square" rtlCol="0">
            <a:spAutoFit/>
          </a:bodyPr>
          <a:lstStyle/>
          <a:p>
            <a:r>
              <a:rPr lang="en-US" b="1" dirty="0">
                <a:solidFill>
                  <a:schemeClr val="tx1"/>
                </a:solidFill>
              </a:rPr>
              <a:t>Early advising, cohorts, and scholarships </a:t>
            </a:r>
            <a:r>
              <a:rPr lang="en-US" dirty="0">
                <a:solidFill>
                  <a:schemeClr val="tx1"/>
                </a:solidFill>
              </a:rPr>
              <a:t>aid integration</a:t>
            </a:r>
          </a:p>
        </p:txBody>
      </p:sp>
      <p:sp>
        <p:nvSpPr>
          <p:cNvPr id="21" name="TextBox 20">
            <a:extLst>
              <a:ext uri="{FF2B5EF4-FFF2-40B4-BE49-F238E27FC236}">
                <a16:creationId xmlns:a16="http://schemas.microsoft.com/office/drawing/2014/main" id="{BC689BB5-E569-41E9-AEAE-61A707D27330}"/>
              </a:ext>
            </a:extLst>
          </p:cNvPr>
          <p:cNvSpPr txBox="1"/>
          <p:nvPr/>
        </p:nvSpPr>
        <p:spPr>
          <a:xfrm>
            <a:off x="8295983" y="3252354"/>
            <a:ext cx="2226350" cy="738664"/>
          </a:xfrm>
          <a:prstGeom prst="rect">
            <a:avLst/>
          </a:prstGeom>
          <a:noFill/>
        </p:spPr>
        <p:txBody>
          <a:bodyPr wrap="square" rtlCol="0">
            <a:spAutoFit/>
          </a:bodyPr>
          <a:lstStyle/>
          <a:p>
            <a:r>
              <a:rPr lang="en-US" b="1" dirty="0">
                <a:solidFill>
                  <a:schemeClr val="tx1"/>
                </a:solidFill>
              </a:rPr>
              <a:t>Transition challenges </a:t>
            </a:r>
            <a:r>
              <a:rPr lang="en-US" dirty="0">
                <a:solidFill>
                  <a:schemeClr val="tx1"/>
                </a:solidFill>
              </a:rPr>
              <a:t>affect academic performance</a:t>
            </a:r>
          </a:p>
        </p:txBody>
      </p:sp>
      <p:pic>
        <p:nvPicPr>
          <p:cNvPr id="23" name="Graphic 22" descr="Customer review with solid fill">
            <a:extLst>
              <a:ext uri="{FF2B5EF4-FFF2-40B4-BE49-F238E27FC236}">
                <a16:creationId xmlns:a16="http://schemas.microsoft.com/office/drawing/2014/main" id="{5BC1DCE6-2D54-49BE-A029-6E009E536F6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29493" y="4966852"/>
            <a:ext cx="1130032" cy="1130032"/>
          </a:xfrm>
          <a:prstGeom prst="rect">
            <a:avLst/>
          </a:prstGeom>
        </p:spPr>
      </p:pic>
      <p:pic>
        <p:nvPicPr>
          <p:cNvPr id="27" name="Graphic 26" descr="Classroom with solid fill">
            <a:extLst>
              <a:ext uri="{FF2B5EF4-FFF2-40B4-BE49-F238E27FC236}">
                <a16:creationId xmlns:a16="http://schemas.microsoft.com/office/drawing/2014/main" id="{394E0094-C56D-4567-8E46-19C186C67E5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767948" y="3117272"/>
            <a:ext cx="1091045" cy="1091045"/>
          </a:xfrm>
          <a:prstGeom prst="rect">
            <a:avLst/>
          </a:prstGeom>
        </p:spPr>
      </p:pic>
      <p:pic>
        <p:nvPicPr>
          <p:cNvPr id="29" name="Graphic 28" descr="Questions with solid fill">
            <a:extLst>
              <a:ext uri="{FF2B5EF4-FFF2-40B4-BE49-F238E27FC236}">
                <a16:creationId xmlns:a16="http://schemas.microsoft.com/office/drawing/2014/main" id="{9556E48A-DD8D-4705-AF27-4079C0C95703}"/>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767948" y="4927864"/>
            <a:ext cx="1091044" cy="1091044"/>
          </a:xfrm>
          <a:prstGeom prst="rect">
            <a:avLst/>
          </a:prstGeom>
        </p:spPr>
      </p:pic>
      <p:pic>
        <p:nvPicPr>
          <p:cNvPr id="31" name="Graphic 30" descr="Customer review with solid fill">
            <a:extLst>
              <a:ext uri="{FF2B5EF4-FFF2-40B4-BE49-F238E27FC236}">
                <a16:creationId xmlns:a16="http://schemas.microsoft.com/office/drawing/2014/main" id="{DF5DBE41-5D50-4864-84A9-74C52A3F1840}"/>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830291" y="1519356"/>
            <a:ext cx="1129147" cy="1129147"/>
          </a:xfrm>
          <a:prstGeom prst="rect">
            <a:avLst/>
          </a:prstGeom>
        </p:spPr>
      </p:pic>
    </p:spTree>
    <p:extLst>
      <p:ext uri="{BB962C8B-B14F-4D97-AF65-F5344CB8AC3E}">
        <p14:creationId xmlns:p14="http://schemas.microsoft.com/office/powerpoint/2010/main" val="41089765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4A4B1-E7DD-46F0-B99C-B0C3D00CDC06}"/>
              </a:ext>
            </a:extLst>
          </p:cNvPr>
          <p:cNvSpPr>
            <a:spLocks noGrp="1"/>
          </p:cNvSpPr>
          <p:nvPr>
            <p:ph type="title"/>
          </p:nvPr>
        </p:nvSpPr>
        <p:spPr>
          <a:xfrm>
            <a:off x="9197354" y="1303017"/>
            <a:ext cx="2530358" cy="735591"/>
          </a:xfrm>
        </p:spPr>
        <p:txBody>
          <a:bodyPr/>
          <a:lstStyle/>
          <a:p>
            <a:r>
              <a:rPr lang="en-US" dirty="0"/>
              <a:t>Discussion</a:t>
            </a:r>
          </a:p>
        </p:txBody>
      </p:sp>
      <p:graphicFrame>
        <p:nvGraphicFramePr>
          <p:cNvPr id="5" name="Diagram 4">
            <a:extLst>
              <a:ext uri="{FF2B5EF4-FFF2-40B4-BE49-F238E27FC236}">
                <a16:creationId xmlns:a16="http://schemas.microsoft.com/office/drawing/2014/main" id="{FF03947E-10A7-4B7A-9E28-FAB86DE656F1}"/>
              </a:ext>
            </a:extLst>
          </p:cNvPr>
          <p:cNvGraphicFramePr/>
          <p:nvPr>
            <p:extLst>
              <p:ext uri="{D42A27DB-BD31-4B8C-83A1-F6EECF244321}">
                <p14:modId xmlns:p14="http://schemas.microsoft.com/office/powerpoint/2010/main" val="4267794025"/>
              </p:ext>
            </p:extLst>
          </p:nvPr>
        </p:nvGraphicFramePr>
        <p:xfrm>
          <a:off x="80056" y="1"/>
          <a:ext cx="9531535"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462551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4A4B1-E7DD-46F0-B99C-B0C3D00CDC06}"/>
              </a:ext>
            </a:extLst>
          </p:cNvPr>
          <p:cNvSpPr>
            <a:spLocks noGrp="1"/>
          </p:cNvSpPr>
          <p:nvPr>
            <p:ph type="title"/>
          </p:nvPr>
        </p:nvSpPr>
        <p:spPr>
          <a:xfrm>
            <a:off x="453736" y="294877"/>
            <a:ext cx="10515600" cy="735591"/>
          </a:xfrm>
        </p:spPr>
        <p:txBody>
          <a:bodyPr/>
          <a:lstStyle/>
          <a:p>
            <a:r>
              <a:rPr lang="en-US" dirty="0"/>
              <a:t>Conclusion</a:t>
            </a:r>
          </a:p>
        </p:txBody>
      </p:sp>
      <p:sp>
        <p:nvSpPr>
          <p:cNvPr id="4" name="Rectangle 1">
            <a:extLst>
              <a:ext uri="{FF2B5EF4-FFF2-40B4-BE49-F238E27FC236}">
                <a16:creationId xmlns:a16="http://schemas.microsoft.com/office/drawing/2014/main" id="{252CA044-A556-44D6-BFAE-F931EC2755C4}"/>
              </a:ext>
            </a:extLst>
          </p:cNvPr>
          <p:cNvSpPr>
            <a:spLocks noGrp="1" noChangeArrowheads="1"/>
          </p:cNvSpPr>
          <p:nvPr>
            <p:ph type="body" sz="quarter" idx="10"/>
          </p:nvPr>
        </p:nvSpPr>
        <p:spPr bwMode="auto">
          <a:xfrm>
            <a:off x="5389417" y="1437852"/>
            <a:ext cx="4540828"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en-US" altLang="en-US" sz="2400" b="0" i="0" u="none" strike="noStrike" cap="none" normalizeH="0" baseline="0" dirty="0">
                <a:ln>
                  <a:noFill/>
                </a:ln>
                <a:solidFill>
                  <a:schemeClr val="tx1"/>
                </a:solidFill>
                <a:effectLst/>
                <a:latin typeface="Arial" panose="020B0604020202020204" pitchFamily="34" charset="0"/>
              </a:rPr>
              <a:t>Addressing transfer student barriers requires a </a:t>
            </a:r>
            <a:r>
              <a:rPr kumimoji="0" lang="en-US" altLang="en-US" sz="2400" b="1" i="0" u="none" strike="noStrike" cap="none" normalizeH="0" baseline="0" dirty="0">
                <a:ln>
                  <a:noFill/>
                </a:ln>
                <a:solidFill>
                  <a:schemeClr val="tx1"/>
                </a:solidFill>
                <a:effectLst/>
                <a:latin typeface="Arial" panose="020B0604020202020204" pitchFamily="34" charset="0"/>
              </a:rPr>
              <a:t>multi-faceted strategy</a:t>
            </a:r>
            <a:r>
              <a:rPr kumimoji="0" lang="en-US" altLang="en-US" sz="2400" b="0" i="0" u="none" strike="noStrike" cap="none" normalizeH="0" baseline="0" dirty="0">
                <a:ln>
                  <a:noFill/>
                </a:ln>
                <a:solidFill>
                  <a:schemeClr val="tx1"/>
                </a:solidFill>
                <a:effectLst/>
                <a:latin typeface="Arial" panose="020B0604020202020204" pitchFamily="34" charset="0"/>
              </a:rPr>
              <a:t> combining financial aid, academic preparation, and inclusive community support.</a:t>
            </a:r>
          </a:p>
          <a:p>
            <a:pPr marL="0" eaLnBrk="0" fontAlgn="base" hangingPunct="0">
              <a:lnSpc>
                <a:spcPct val="100000"/>
              </a:lnSpc>
              <a:spcBef>
                <a:spcPct val="0"/>
              </a:spcBef>
              <a:spcAft>
                <a:spcPct val="0"/>
              </a:spcAft>
              <a:buClrTx/>
              <a:buSzTx/>
            </a:pP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0" eaLnBrk="0" fontAlgn="base" hangingPunct="0">
              <a:lnSpc>
                <a:spcPct val="100000"/>
              </a:lnSpc>
              <a:spcBef>
                <a:spcPct val="0"/>
              </a:spcBef>
              <a:spcAft>
                <a:spcPct val="0"/>
              </a:spcAft>
              <a:buClrTx/>
              <a:buSzTx/>
            </a:pPr>
            <a:r>
              <a:rPr kumimoji="0" lang="en-US" altLang="en-US" sz="2400" b="0" i="0" u="none" strike="noStrike" cap="none" normalizeH="0" baseline="0" dirty="0">
                <a:ln>
                  <a:noFill/>
                </a:ln>
                <a:solidFill>
                  <a:schemeClr val="tx1"/>
                </a:solidFill>
                <a:effectLst/>
                <a:latin typeface="Arial" panose="020B0604020202020204" pitchFamily="34" charset="0"/>
              </a:rPr>
              <a:t>Many challenges identified for CS transfer students </a:t>
            </a:r>
            <a:r>
              <a:rPr kumimoji="0" lang="en-US" altLang="en-US" sz="2400" b="1" i="0" u="none" strike="noStrike" cap="none" normalizeH="0" baseline="0" dirty="0">
                <a:ln>
                  <a:noFill/>
                </a:ln>
                <a:solidFill>
                  <a:schemeClr val="tx1"/>
                </a:solidFill>
                <a:effectLst/>
                <a:latin typeface="Arial" panose="020B0604020202020204" pitchFamily="34" charset="0"/>
              </a:rPr>
              <a:t>mirror broader STEM trends</a:t>
            </a:r>
            <a:r>
              <a:rPr kumimoji="0" lang="en-US" altLang="en-US" sz="2400" b="0" i="0" u="none" strike="noStrike" cap="none" normalizeH="0" baseline="0" dirty="0">
                <a:ln>
                  <a:noFill/>
                </a:ln>
                <a:solidFill>
                  <a:schemeClr val="tx1"/>
                </a:solidFill>
                <a:effectLst/>
                <a:latin typeface="Arial" panose="020B0604020202020204" pitchFamily="34" charset="0"/>
              </a:rPr>
              <a:t>, but CS-specific issues like credit articulation and data structures preparation are underrecognized.</a:t>
            </a:r>
          </a:p>
        </p:txBody>
      </p:sp>
      <p:pic>
        <p:nvPicPr>
          <p:cNvPr id="5" name="Graphic 4" descr="Checklist with solid fill">
            <a:extLst>
              <a:ext uri="{FF2B5EF4-FFF2-40B4-BE49-F238E27FC236}">
                <a16:creationId xmlns:a16="http://schemas.microsoft.com/office/drawing/2014/main" id="{3C16503A-7607-479C-B752-E6026F99163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918854" y="1437852"/>
            <a:ext cx="2175163" cy="2175163"/>
          </a:xfrm>
          <a:prstGeom prst="rect">
            <a:avLst/>
          </a:prstGeom>
        </p:spPr>
      </p:pic>
      <p:pic>
        <p:nvPicPr>
          <p:cNvPr id="7" name="Graphic 6" descr="Lightbulb and gear with solid fill">
            <a:extLst>
              <a:ext uri="{FF2B5EF4-FFF2-40B4-BE49-F238E27FC236}">
                <a16:creationId xmlns:a16="http://schemas.microsoft.com/office/drawing/2014/main" id="{2C74612E-8C05-49AE-A812-70DA4B42F4B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102425" y="4142067"/>
            <a:ext cx="1895052" cy="1895052"/>
          </a:xfrm>
          <a:prstGeom prst="rect">
            <a:avLst/>
          </a:prstGeom>
        </p:spPr>
      </p:pic>
    </p:spTree>
    <p:extLst>
      <p:ext uri="{BB962C8B-B14F-4D97-AF65-F5344CB8AC3E}">
        <p14:creationId xmlns:p14="http://schemas.microsoft.com/office/powerpoint/2010/main" val="16064062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4A4B1-E7DD-46F0-B99C-B0C3D00CDC06}"/>
              </a:ext>
            </a:extLst>
          </p:cNvPr>
          <p:cNvSpPr>
            <a:spLocks noGrp="1"/>
          </p:cNvSpPr>
          <p:nvPr>
            <p:ph type="title"/>
          </p:nvPr>
        </p:nvSpPr>
        <p:spPr>
          <a:xfrm>
            <a:off x="838200" y="1219668"/>
            <a:ext cx="2642755" cy="735591"/>
          </a:xfrm>
        </p:spPr>
        <p:txBody>
          <a:bodyPr/>
          <a:lstStyle/>
          <a:p>
            <a:r>
              <a:rPr lang="en-US" dirty="0"/>
              <a:t>Limitations</a:t>
            </a:r>
          </a:p>
        </p:txBody>
      </p:sp>
      <p:sp>
        <p:nvSpPr>
          <p:cNvPr id="5" name="Rectangle 2">
            <a:extLst>
              <a:ext uri="{FF2B5EF4-FFF2-40B4-BE49-F238E27FC236}">
                <a16:creationId xmlns:a16="http://schemas.microsoft.com/office/drawing/2014/main" id="{1FBB8713-03AB-4547-BA00-263D88FEC999}"/>
              </a:ext>
            </a:extLst>
          </p:cNvPr>
          <p:cNvSpPr>
            <a:spLocks noGrp="1" noChangeArrowheads="1"/>
          </p:cNvSpPr>
          <p:nvPr>
            <p:ph type="body" sz="quarter" idx="10"/>
          </p:nvPr>
        </p:nvSpPr>
        <p:spPr bwMode="auto">
          <a:xfrm>
            <a:off x="417443" y="1958213"/>
            <a:ext cx="4881921" cy="34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0" i="0" u="none" strike="noStrike" cap="none" normalizeH="0" baseline="0" dirty="0">
                <a:ln>
                  <a:noFill/>
                </a:ln>
                <a:solidFill>
                  <a:schemeClr val="tx1"/>
                </a:solidFill>
                <a:effectLst/>
                <a:latin typeface="Arial" panose="020B0604020202020204" pitchFamily="34" charset="0"/>
              </a:rPr>
              <a:t>While we focused on high-impact conferences (ACM, IEEE, ASEE), we acknowledge the </a:t>
            </a:r>
            <a:r>
              <a:rPr kumimoji="0" lang="en-US" altLang="en-US" sz="2000" b="1" i="0" u="none" strike="noStrike" cap="none" normalizeH="0" baseline="0" dirty="0">
                <a:ln>
                  <a:noFill/>
                </a:ln>
                <a:solidFill>
                  <a:schemeClr val="tx1"/>
                </a:solidFill>
                <a:effectLst/>
                <a:latin typeface="Arial" panose="020B0604020202020204" pitchFamily="34" charset="0"/>
              </a:rPr>
              <a:t>need to include posters, and different perspectives</a:t>
            </a:r>
            <a:r>
              <a:rPr kumimoji="0" lang="en-US" altLang="en-US" sz="2000" b="0" i="0" u="none" strike="noStrike" cap="none" normalizeH="0" baseline="0" dirty="0">
                <a:ln>
                  <a:noFill/>
                </a:ln>
                <a:solidFill>
                  <a:schemeClr val="tx1"/>
                </a:solidFill>
                <a:effectLst/>
                <a:latin typeface="Arial" panose="020B0604020202020204" pitchFamily="34" charset="0"/>
              </a:rPr>
              <a:t> in future reviews.</a:t>
            </a:r>
          </a:p>
          <a:p>
            <a:pPr marL="0" marR="0" lvl="0" indent="0" algn="l" defTabSz="914400" rtl="0" eaLnBrk="0" fontAlgn="base" latinLnBrk="0" hangingPunct="0">
              <a:lnSpc>
                <a:spcPct val="100000"/>
              </a:lnSpc>
              <a:spcBef>
                <a:spcPct val="0"/>
              </a:spcBef>
              <a:spcAft>
                <a:spcPct val="0"/>
              </a:spcAft>
              <a:buClrTx/>
              <a:buSzTx/>
              <a:tabLst/>
            </a:pPr>
            <a:endParaRPr kumimoji="0" lang="en-US" altLang="en-US" sz="2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0" i="0" u="none" strike="noStrike" cap="none" normalizeH="0" baseline="0" dirty="0">
                <a:ln>
                  <a:noFill/>
                </a:ln>
                <a:solidFill>
                  <a:schemeClr val="tx1"/>
                </a:solidFill>
                <a:effectLst/>
                <a:latin typeface="Arial" panose="020B0604020202020204" pitchFamily="34" charset="0"/>
              </a:rPr>
              <a:t>Our search strategy may have missed studies using alternative terminology (e.g., informatics or software engineering), which future work will aim to capture.</a:t>
            </a:r>
          </a:p>
        </p:txBody>
      </p:sp>
      <p:sp>
        <p:nvSpPr>
          <p:cNvPr id="3" name="TextBox 2">
            <a:extLst>
              <a:ext uri="{FF2B5EF4-FFF2-40B4-BE49-F238E27FC236}">
                <a16:creationId xmlns:a16="http://schemas.microsoft.com/office/drawing/2014/main" id="{383F3BA2-8152-42DB-86CF-2187136A5149}"/>
              </a:ext>
            </a:extLst>
          </p:cNvPr>
          <p:cNvSpPr txBox="1"/>
          <p:nvPr/>
        </p:nvSpPr>
        <p:spPr>
          <a:xfrm>
            <a:off x="7237269" y="1955259"/>
            <a:ext cx="4537288" cy="31700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0" i="0" u="none" strike="noStrike" cap="none" normalizeH="0" baseline="0" dirty="0">
                <a:ln>
                  <a:noFill/>
                </a:ln>
                <a:solidFill>
                  <a:schemeClr val="tx1"/>
                </a:solidFill>
                <a:effectLst/>
                <a:latin typeface="Arial" panose="020B0604020202020204" pitchFamily="34" charset="0"/>
              </a:rPr>
              <a:t>Moving forward, we will include </a:t>
            </a:r>
            <a:r>
              <a:rPr kumimoji="0" lang="en-US" altLang="en-US" sz="2000" b="1" i="0" u="none" strike="noStrike" cap="none" normalizeH="0" baseline="0" dirty="0">
                <a:ln>
                  <a:noFill/>
                </a:ln>
                <a:solidFill>
                  <a:schemeClr val="tx1"/>
                </a:solidFill>
                <a:effectLst/>
                <a:latin typeface="Arial" panose="020B0604020202020204" pitchFamily="34" charset="0"/>
              </a:rPr>
              <a:t>curriculum alignment analyses</a:t>
            </a:r>
            <a:r>
              <a:rPr kumimoji="0" lang="en-US" altLang="en-US" sz="2000" b="0" i="0" u="none" strike="noStrike" cap="none" normalizeH="0" baseline="0" dirty="0">
                <a:ln>
                  <a:noFill/>
                </a:ln>
                <a:solidFill>
                  <a:schemeClr val="tx1"/>
                </a:solidFill>
                <a:effectLst/>
                <a:latin typeface="Arial" panose="020B0604020202020204" pitchFamily="34" charset="0"/>
              </a:rPr>
              <a:t> and work to differentiate </a:t>
            </a:r>
            <a:r>
              <a:rPr kumimoji="0" lang="en-US" altLang="en-US" sz="2000" b="1" i="0" u="none" strike="noStrike" cap="none" normalizeH="0" baseline="0" dirty="0">
                <a:ln>
                  <a:noFill/>
                </a:ln>
                <a:solidFill>
                  <a:schemeClr val="tx1"/>
                </a:solidFill>
                <a:effectLst/>
                <a:latin typeface="Arial" panose="020B0604020202020204" pitchFamily="34" charset="0"/>
              </a:rPr>
              <a:t>CS-specific findings from generalizable STEM insights</a:t>
            </a:r>
            <a:r>
              <a:rPr kumimoji="0" lang="en-US" altLang="en-US" sz="2000" b="0"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tabLst/>
            </a:pPr>
            <a:endParaRPr kumimoji="0" lang="en-US" altLang="en-US" sz="2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0" i="0" u="none" strike="noStrike" cap="none" normalizeH="0" baseline="0" dirty="0">
                <a:ln>
                  <a:noFill/>
                </a:ln>
                <a:solidFill>
                  <a:schemeClr val="tx1"/>
                </a:solidFill>
                <a:effectLst/>
                <a:latin typeface="Arial" panose="020B0604020202020204" pitchFamily="34" charset="0"/>
              </a:rPr>
              <a:t>The ultimate goal is to generate </a:t>
            </a:r>
            <a:r>
              <a:rPr kumimoji="0" lang="en-US" altLang="en-US" sz="2000" b="1" i="0" u="none" strike="noStrike" cap="none" normalizeH="0" baseline="0" dirty="0">
                <a:ln>
                  <a:noFill/>
                </a:ln>
                <a:solidFill>
                  <a:schemeClr val="tx1"/>
                </a:solidFill>
                <a:effectLst/>
                <a:latin typeface="Arial" panose="020B0604020202020204" pitchFamily="34" charset="0"/>
              </a:rPr>
              <a:t>evidence-based recommendations</a:t>
            </a:r>
            <a:r>
              <a:rPr kumimoji="0" lang="en-US" altLang="en-US" sz="2000" b="0" i="0" u="none" strike="noStrike" cap="none" normalizeH="0" baseline="0" dirty="0">
                <a:ln>
                  <a:noFill/>
                </a:ln>
                <a:solidFill>
                  <a:schemeClr val="tx1"/>
                </a:solidFill>
                <a:effectLst/>
                <a:latin typeface="Arial" panose="020B0604020202020204" pitchFamily="34" charset="0"/>
              </a:rPr>
              <a:t> that improve both access and success for CS transfer students worldwide.</a:t>
            </a:r>
          </a:p>
        </p:txBody>
      </p:sp>
      <p:sp>
        <p:nvSpPr>
          <p:cNvPr id="6" name="Title 1">
            <a:extLst>
              <a:ext uri="{FF2B5EF4-FFF2-40B4-BE49-F238E27FC236}">
                <a16:creationId xmlns:a16="http://schemas.microsoft.com/office/drawing/2014/main" id="{CDA152AC-0645-4F3A-B85B-3E40611DA858}"/>
              </a:ext>
            </a:extLst>
          </p:cNvPr>
          <p:cNvSpPr txBox="1">
            <a:spLocks/>
          </p:cNvSpPr>
          <p:nvPr/>
        </p:nvSpPr>
        <p:spPr>
          <a:xfrm>
            <a:off x="7237269" y="1220136"/>
            <a:ext cx="2642755" cy="735591"/>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02060"/>
              </a:buClr>
              <a:buSzPts val="3500"/>
              <a:buFont typeface="Arial"/>
              <a:buNone/>
              <a:defRPr sz="3500" b="0" i="0" u="none" strike="noStrike" cap="none">
                <a:solidFill>
                  <a:srgbClr val="002060"/>
                </a:solidFill>
                <a:latin typeface="Arial" panose="020B0604020202020204" pitchFamily="34" charset="0"/>
                <a:ea typeface="Arial"/>
                <a:cs typeface="Arial" panose="020B0604020202020204" pitchFamily="34" charset="0"/>
                <a:sym typeface="Arial"/>
              </a:defRPr>
            </a:lvl1pPr>
            <a:lvl2pPr marR="0" lvl="1" algn="l" rtl="0">
              <a:lnSpc>
                <a:spcPct val="90000"/>
              </a:lnSpc>
              <a:spcBef>
                <a:spcPts val="0"/>
              </a:spcBef>
              <a:spcAft>
                <a:spcPts val="0"/>
              </a:spcAft>
              <a:buClr>
                <a:schemeClr val="accent1"/>
              </a:buClr>
              <a:buSzPts val="1800"/>
              <a:buFont typeface="Arial"/>
              <a:buNone/>
              <a:defRPr sz="3500" b="0" i="0" u="none" strike="noStrike" cap="none">
                <a:solidFill>
                  <a:schemeClr val="accent1"/>
                </a:solidFill>
                <a:latin typeface="Arial"/>
                <a:ea typeface="Arial"/>
                <a:cs typeface="Arial"/>
                <a:sym typeface="Arial"/>
              </a:defRPr>
            </a:lvl2pPr>
            <a:lvl3pPr marR="0" lvl="2" algn="l" rtl="0">
              <a:lnSpc>
                <a:spcPct val="90000"/>
              </a:lnSpc>
              <a:spcBef>
                <a:spcPts val="0"/>
              </a:spcBef>
              <a:spcAft>
                <a:spcPts val="0"/>
              </a:spcAft>
              <a:buClr>
                <a:schemeClr val="accent1"/>
              </a:buClr>
              <a:buSzPts val="1800"/>
              <a:buFont typeface="Arial"/>
              <a:buNone/>
              <a:defRPr sz="3500" b="0" i="0" u="none" strike="noStrike" cap="none">
                <a:solidFill>
                  <a:schemeClr val="accent1"/>
                </a:solidFill>
                <a:latin typeface="Arial"/>
                <a:ea typeface="Arial"/>
                <a:cs typeface="Arial"/>
                <a:sym typeface="Arial"/>
              </a:defRPr>
            </a:lvl3pPr>
            <a:lvl4pPr marR="0" lvl="3" algn="l" rtl="0">
              <a:lnSpc>
                <a:spcPct val="90000"/>
              </a:lnSpc>
              <a:spcBef>
                <a:spcPts val="0"/>
              </a:spcBef>
              <a:spcAft>
                <a:spcPts val="0"/>
              </a:spcAft>
              <a:buClr>
                <a:schemeClr val="accent1"/>
              </a:buClr>
              <a:buSzPts val="1800"/>
              <a:buFont typeface="Arial"/>
              <a:buNone/>
              <a:defRPr sz="3500" b="0" i="0" u="none" strike="noStrike" cap="none">
                <a:solidFill>
                  <a:schemeClr val="accent1"/>
                </a:solidFill>
                <a:latin typeface="Arial"/>
                <a:ea typeface="Arial"/>
                <a:cs typeface="Arial"/>
                <a:sym typeface="Arial"/>
              </a:defRPr>
            </a:lvl4pPr>
            <a:lvl5pPr marR="0" lvl="4" algn="l" rtl="0">
              <a:lnSpc>
                <a:spcPct val="90000"/>
              </a:lnSpc>
              <a:spcBef>
                <a:spcPts val="0"/>
              </a:spcBef>
              <a:spcAft>
                <a:spcPts val="0"/>
              </a:spcAft>
              <a:buClr>
                <a:schemeClr val="accent1"/>
              </a:buClr>
              <a:buSzPts val="1800"/>
              <a:buFont typeface="Arial"/>
              <a:buNone/>
              <a:defRPr sz="3500" b="0" i="0" u="none" strike="noStrike" cap="none">
                <a:solidFill>
                  <a:schemeClr val="accent1"/>
                </a:solidFill>
                <a:latin typeface="Arial"/>
                <a:ea typeface="Arial"/>
                <a:cs typeface="Arial"/>
                <a:sym typeface="Arial"/>
              </a:defRPr>
            </a:lvl5pPr>
            <a:lvl6pPr marR="0" lvl="5" algn="l" rtl="0">
              <a:lnSpc>
                <a:spcPct val="90000"/>
              </a:lnSpc>
              <a:spcBef>
                <a:spcPts val="0"/>
              </a:spcBef>
              <a:spcAft>
                <a:spcPts val="0"/>
              </a:spcAft>
              <a:buClr>
                <a:schemeClr val="accent1"/>
              </a:buClr>
              <a:buSzPts val="1800"/>
              <a:buFont typeface="Arial"/>
              <a:buNone/>
              <a:defRPr sz="3500" b="0" i="0" u="none" strike="noStrike" cap="none">
                <a:solidFill>
                  <a:schemeClr val="accent1"/>
                </a:solidFill>
                <a:latin typeface="Arial"/>
                <a:ea typeface="Arial"/>
                <a:cs typeface="Arial"/>
                <a:sym typeface="Arial"/>
              </a:defRPr>
            </a:lvl6pPr>
            <a:lvl7pPr marR="0" lvl="6" algn="l" rtl="0">
              <a:lnSpc>
                <a:spcPct val="90000"/>
              </a:lnSpc>
              <a:spcBef>
                <a:spcPts val="0"/>
              </a:spcBef>
              <a:spcAft>
                <a:spcPts val="0"/>
              </a:spcAft>
              <a:buClr>
                <a:schemeClr val="accent1"/>
              </a:buClr>
              <a:buSzPts val="1800"/>
              <a:buFont typeface="Arial"/>
              <a:buNone/>
              <a:defRPr sz="3500" b="0" i="0" u="none" strike="noStrike" cap="none">
                <a:solidFill>
                  <a:schemeClr val="accent1"/>
                </a:solidFill>
                <a:latin typeface="Arial"/>
                <a:ea typeface="Arial"/>
                <a:cs typeface="Arial"/>
                <a:sym typeface="Arial"/>
              </a:defRPr>
            </a:lvl7pPr>
            <a:lvl8pPr marR="0" lvl="7" algn="l" rtl="0">
              <a:lnSpc>
                <a:spcPct val="90000"/>
              </a:lnSpc>
              <a:spcBef>
                <a:spcPts val="0"/>
              </a:spcBef>
              <a:spcAft>
                <a:spcPts val="0"/>
              </a:spcAft>
              <a:buClr>
                <a:schemeClr val="accent1"/>
              </a:buClr>
              <a:buSzPts val="1800"/>
              <a:buFont typeface="Arial"/>
              <a:buNone/>
              <a:defRPr sz="3500" b="0" i="0" u="none" strike="noStrike" cap="none">
                <a:solidFill>
                  <a:schemeClr val="accent1"/>
                </a:solidFill>
                <a:latin typeface="Arial"/>
                <a:ea typeface="Arial"/>
                <a:cs typeface="Arial"/>
                <a:sym typeface="Arial"/>
              </a:defRPr>
            </a:lvl8pPr>
            <a:lvl9pPr marR="0" lvl="8" algn="l" rtl="0">
              <a:lnSpc>
                <a:spcPct val="90000"/>
              </a:lnSpc>
              <a:spcBef>
                <a:spcPts val="0"/>
              </a:spcBef>
              <a:spcAft>
                <a:spcPts val="0"/>
              </a:spcAft>
              <a:buClr>
                <a:schemeClr val="accent1"/>
              </a:buClr>
              <a:buSzPts val="1800"/>
              <a:buFont typeface="Arial"/>
              <a:buNone/>
              <a:defRPr sz="3500" b="0" i="0" u="none" strike="noStrike" cap="none">
                <a:solidFill>
                  <a:schemeClr val="accent1"/>
                </a:solidFill>
                <a:latin typeface="Arial"/>
                <a:ea typeface="Arial"/>
                <a:cs typeface="Arial"/>
                <a:sym typeface="Arial"/>
              </a:defRPr>
            </a:lvl9pPr>
          </a:lstStyle>
          <a:p>
            <a:r>
              <a:rPr lang="en-US" dirty="0"/>
              <a:t>Future Work</a:t>
            </a:r>
          </a:p>
        </p:txBody>
      </p:sp>
    </p:spTree>
    <p:extLst>
      <p:ext uri="{BB962C8B-B14F-4D97-AF65-F5344CB8AC3E}">
        <p14:creationId xmlns:p14="http://schemas.microsoft.com/office/powerpoint/2010/main" val="611016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60"/>
        <p:cNvGrpSpPr/>
        <p:nvPr/>
      </p:nvGrpSpPr>
      <p:grpSpPr>
        <a:xfrm>
          <a:off x="0" y="0"/>
          <a:ext cx="0" cy="0"/>
          <a:chOff x="0" y="0"/>
          <a:chExt cx="0" cy="0"/>
        </a:xfrm>
      </p:grpSpPr>
      <p:sp>
        <p:nvSpPr>
          <p:cNvPr id="161" name="Title"/>
          <p:cNvSpPr txBox="1">
            <a:spLocks noGrp="1"/>
          </p:cNvSpPr>
          <p:nvPr>
            <p:ph type="title" idx="4294967295"/>
          </p:nvPr>
        </p:nvSpPr>
        <p:spPr>
          <a:xfrm>
            <a:off x="5842615" y="5903897"/>
            <a:ext cx="6349385" cy="954103"/>
          </a:xfrm>
          <a:prstGeom prst="rect">
            <a:avLst/>
          </a:prstGeom>
          <a:noFill/>
          <a:ln>
            <a:noFill/>
          </a:ln>
        </p:spPr>
        <p:txBody>
          <a:bodyPr spcFirstLastPara="1" wrap="square" lIns="91425" tIns="45700" rIns="91425" bIns="45700" anchor="ctr" anchorCtr="0">
            <a:noAutofit/>
          </a:bodyPr>
          <a:lstStyle/>
          <a:p>
            <a:pPr lvl="0" algn="ctr">
              <a:buClr>
                <a:srgbClr val="000000"/>
              </a:buClr>
              <a:buSzPts val="4400"/>
            </a:pPr>
            <a:r>
              <a:rPr lang="en-US" sz="2800" dirty="0">
                <a:solidFill>
                  <a:srgbClr val="000000"/>
                </a:solidFill>
              </a:rPr>
              <a:t>Connect with us:</a:t>
            </a:r>
            <a:br>
              <a:rPr lang="en-US" sz="2800" dirty="0">
                <a:solidFill>
                  <a:srgbClr val="000000"/>
                </a:solidFill>
              </a:rPr>
            </a:br>
            <a:r>
              <a:rPr lang="en-US" sz="2800" dirty="0">
                <a:solidFill>
                  <a:srgbClr val="000000"/>
                </a:solidFill>
                <a:hlinkClick r:id="rId3"/>
              </a:rPr>
              <a:t>nawarwali@vt.edu</a:t>
            </a:r>
            <a:br>
              <a:rPr lang="en-US" sz="2800" dirty="0">
                <a:solidFill>
                  <a:srgbClr val="000000"/>
                </a:solidFill>
              </a:rPr>
            </a:br>
            <a:r>
              <a:rPr lang="en-US" sz="2800" dirty="0">
                <a:solidFill>
                  <a:srgbClr val="000000"/>
                </a:solidFill>
                <a:hlinkClick r:id="rId4"/>
              </a:rPr>
              <a:t>shoosh@vt.edu</a:t>
            </a:r>
            <a:br>
              <a:rPr lang="en-US" sz="2800" dirty="0">
                <a:solidFill>
                  <a:srgbClr val="000000"/>
                </a:solidFill>
              </a:rPr>
            </a:br>
            <a:endParaRPr lang="en-US" sz="2800" dirty="0">
              <a:solidFill>
                <a:srgbClr val="000000"/>
              </a:solidFill>
            </a:endParaRPr>
          </a:p>
        </p:txBody>
      </p:sp>
    </p:spTree>
  </p:cSld>
  <p:clrMapOvr>
    <a:masterClrMapping/>
  </p:clrMapOvr>
</p:sld>
</file>

<file path=ppt/theme/theme1.xml><?xml version="1.0" encoding="utf-8"?>
<a:theme xmlns:a="http://schemas.openxmlformats.org/drawingml/2006/main" name="1_Office Theme">
  <a:themeElements>
    <a:clrScheme name="Custom 2">
      <a:dk1>
        <a:srgbClr val="861F41"/>
      </a:dk1>
      <a:lt1>
        <a:srgbClr val="FFFFFF"/>
      </a:lt1>
      <a:dk2>
        <a:srgbClr val="75787B"/>
      </a:dk2>
      <a:lt2>
        <a:srgbClr val="E5E1E6"/>
      </a:lt2>
      <a:accent1>
        <a:srgbClr val="861F41"/>
      </a:accent1>
      <a:accent2>
        <a:srgbClr val="C64600"/>
      </a:accent2>
      <a:accent3>
        <a:srgbClr val="A5A5A5"/>
      </a:accent3>
      <a:accent4>
        <a:srgbClr val="508590"/>
      </a:accent4>
      <a:accent5>
        <a:srgbClr val="E5E1E6"/>
      </a:accent5>
      <a:accent6>
        <a:srgbClr val="003C71"/>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Custom 2">
      <a:dk1>
        <a:srgbClr val="861F41"/>
      </a:dk1>
      <a:lt1>
        <a:srgbClr val="FFFFFF"/>
      </a:lt1>
      <a:dk2>
        <a:srgbClr val="75787B"/>
      </a:dk2>
      <a:lt2>
        <a:srgbClr val="E5E1E6"/>
      </a:lt2>
      <a:accent1>
        <a:srgbClr val="861F41"/>
      </a:accent1>
      <a:accent2>
        <a:srgbClr val="C64600"/>
      </a:accent2>
      <a:accent3>
        <a:srgbClr val="A5A5A5"/>
      </a:accent3>
      <a:accent4>
        <a:srgbClr val="508590"/>
      </a:accent4>
      <a:accent5>
        <a:srgbClr val="E5E1E6"/>
      </a:accent5>
      <a:accent6>
        <a:srgbClr val="003C71"/>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Theme">
      <a:dk1>
        <a:srgbClr val="6C1035"/>
      </a:dk1>
      <a:lt1>
        <a:srgbClr val="5C6C66"/>
      </a:lt1>
      <a:dk2>
        <a:srgbClr val="A7A7A7"/>
      </a:dk2>
      <a:lt2>
        <a:srgbClr val="535353"/>
      </a:lt2>
      <a:accent1>
        <a:srgbClr val="6C1035"/>
      </a:accent1>
      <a:accent2>
        <a:srgbClr val="E57631"/>
      </a:accent2>
      <a:accent3>
        <a:srgbClr val="A5A5A5"/>
      </a:accent3>
      <a:accent4>
        <a:srgbClr val="417C79"/>
      </a:accent4>
      <a:accent5>
        <a:srgbClr val="E5E1EF"/>
      </a:accent5>
      <a:accent6>
        <a:srgbClr val="003C71"/>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8636</TotalTime>
  <Words>2495</Words>
  <Application>Microsoft Office PowerPoint</Application>
  <PresentationFormat>Widescreen</PresentationFormat>
  <Paragraphs>161</Paragraphs>
  <Slides>14</Slides>
  <Notes>14</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14</vt:i4>
      </vt:variant>
    </vt:vector>
  </HeadingPairs>
  <TitlesOfParts>
    <vt:vector size="18" baseType="lpstr">
      <vt:lpstr>Arial</vt:lpstr>
      <vt:lpstr>Calibri</vt:lpstr>
      <vt:lpstr>1_Office Theme</vt:lpstr>
      <vt:lpstr>1_Office Theme</vt:lpstr>
      <vt:lpstr>TRANSITION SLIDE (White on Maroon)</vt:lpstr>
      <vt:lpstr>Transfer Students in Computer Science: Examining Barriers, Success Metrics, and Research Gaps</vt:lpstr>
      <vt:lpstr>Why Focus on Transfer Students?</vt:lpstr>
      <vt:lpstr>Methodology</vt:lpstr>
      <vt:lpstr>Research Questions</vt:lpstr>
      <vt:lpstr>Keyword Search Deliberation</vt:lpstr>
      <vt:lpstr>Inclusion &amp; Exclusion Criteria</vt:lpstr>
      <vt:lpstr>Coding Process &amp; Results</vt:lpstr>
      <vt:lpstr>Results – Equity and Diversity Pathways</vt:lpstr>
      <vt:lpstr>Results - Institutional Support &amp; Barriers</vt:lpstr>
      <vt:lpstr>Discussion</vt:lpstr>
      <vt:lpstr>Conclusion</vt:lpstr>
      <vt:lpstr>Limitations</vt:lpstr>
      <vt:lpstr>Connect with us: nawarwali@vt.edu shoosh@vt.edu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use this template 1/3</dc:title>
  <dc:creator>Schlieper, Elizabeth</dc:creator>
  <cp:lastModifiedBy>Wali, Nawar</cp:lastModifiedBy>
  <cp:revision>118</cp:revision>
  <dcterms:modified xsi:type="dcterms:W3CDTF">2025-06-29T19:39:47Z</dcterms:modified>
</cp:coreProperties>
</file>